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3"/>
  </p:notesMasterIdLst>
  <p:sldIdLst>
    <p:sldId id="276" r:id="rId5"/>
    <p:sldId id="277" r:id="rId6"/>
    <p:sldId id="268" r:id="rId7"/>
    <p:sldId id="278" r:id="rId8"/>
    <p:sldId id="279" r:id="rId9"/>
    <p:sldId id="269" r:id="rId10"/>
    <p:sldId id="281" r:id="rId11"/>
    <p:sldId id="282" r:id="rId12"/>
    <p:sldId id="283" r:id="rId13"/>
    <p:sldId id="285" r:id="rId14"/>
    <p:sldId id="286" r:id="rId15"/>
    <p:sldId id="284" r:id="rId16"/>
    <p:sldId id="287" r:id="rId17"/>
    <p:sldId id="288" r:id="rId18"/>
    <p:sldId id="290" r:id="rId19"/>
    <p:sldId id="292" r:id="rId20"/>
    <p:sldId id="293" r:id="rId21"/>
    <p:sldId id="26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D54"/>
    <a:srgbClr val="0F232D"/>
    <a:srgbClr val="000816"/>
    <a:srgbClr val="889093"/>
    <a:srgbClr val="FAFCFD"/>
    <a:srgbClr val="4472C4"/>
    <a:srgbClr val="F6F6F6"/>
    <a:srgbClr val="F1F1F1"/>
    <a:srgbClr val="EBEBEB"/>
    <a:srgbClr val="DFDFD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6441" autoAdjust="0"/>
  </p:normalViewPr>
  <p:slideViewPr>
    <p:cSldViewPr snapToGrid="0">
      <p:cViewPr>
        <p:scale>
          <a:sx n="100" d="100"/>
          <a:sy n="100" d="100"/>
        </p:scale>
        <p:origin x="990" y="318"/>
      </p:cViewPr>
      <p:guideLst/>
    </p:cSldViewPr>
  </p:slideViewPr>
  <p:outlineViewPr>
    <p:cViewPr>
      <p:scale>
        <a:sx n="33" d="100"/>
        <a:sy n="33" d="100"/>
      </p:scale>
      <p:origin x="0" y="-924"/>
    </p:cViewPr>
  </p:outlineViewPr>
  <p:notesTextViewPr>
    <p:cViewPr>
      <p:scale>
        <a:sx n="202" d="100"/>
        <a:sy n="202" d="100"/>
      </p:scale>
      <p:origin x="0" y="0"/>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Desktop\Babington\project%202\Scenario2.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Desktop\Babington\project%202\Scenario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Desktop\Babington\project%202\Scenario2.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Desktop\Babington\project%202\Scenario2.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Desktop\Babington\project%202\Scenario2.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Desktop\Babington\project%202\Scenario2.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Desktop\Babington\project%202\Scenario2.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Desktop\Babington\project%202\Scenario2.xlsx"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GB" sz="1400" b="1" i="0" u="none" strike="noStrike" kern="1200" spc="0" baseline="0" dirty="0" smtClean="0">
                <a:solidFill>
                  <a:prstClr val="black"/>
                </a:solidFill>
                <a:effectLst/>
                <a:latin typeface="+mn-lt"/>
                <a:ea typeface="+mn-ea"/>
                <a:cs typeface="+mn-cs"/>
              </a:defRPr>
            </a:pPr>
            <a:r>
              <a:rPr lang="en-GB" sz="1400" b="1" i="0" u="none" strike="noStrike" kern="1200" spc="0" baseline="0" dirty="0">
                <a:solidFill>
                  <a:prstClr val="black"/>
                </a:solidFill>
                <a:effectLst/>
                <a:latin typeface="+mn-lt"/>
                <a:ea typeface="+mn-ea"/>
                <a:cs typeface="+mn-cs"/>
              </a:rPr>
              <a:t>Full-time employees</a:t>
            </a:r>
          </a:p>
        </c:rich>
      </c:tx>
      <c:overlay val="0"/>
      <c:spPr>
        <a:noFill/>
        <a:ln>
          <a:noFill/>
        </a:ln>
        <a:effectLst/>
      </c:spPr>
      <c:txPr>
        <a:bodyPr rot="0" spcFirstLastPara="1" vertOverflow="ellipsis" vert="horz" wrap="square" anchor="ctr" anchorCtr="1"/>
        <a:lstStyle/>
        <a:p>
          <a:pPr algn="ctr" rtl="0">
            <a:defRPr lang="en-GB" sz="1400" b="1" i="0" u="none" strike="noStrike" kern="1200" spc="0" baseline="0" dirty="0" smtClean="0">
              <a:solidFill>
                <a:prstClr val="black"/>
              </a:solidFill>
              <a:effectLst/>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FTE</c:v>
                </c:pt>
              </c:strCache>
            </c:strRef>
          </c:tx>
          <c:spPr>
            <a:solidFill>
              <a:schemeClr val="accent1"/>
            </a:solidFill>
            <a:ln>
              <a:noFill/>
            </a:ln>
            <a:effectLst/>
          </c:spPr>
          <c:invertIfNegative val="0"/>
          <c:dPt>
            <c:idx val="1"/>
            <c:invertIfNegative val="0"/>
            <c:bubble3D val="0"/>
            <c:spPr>
              <a:solidFill>
                <a:srgbClr val="FFC000"/>
              </a:solidFill>
              <a:ln>
                <a:noFill/>
              </a:ln>
              <a:effectLst/>
            </c:spPr>
            <c:extLst>
              <c:ext xmlns:c16="http://schemas.microsoft.com/office/drawing/2014/chart" uri="{C3380CC4-5D6E-409C-BE32-E72D297353CC}">
                <c16:uniqueId val="{00000001-D257-470F-A673-D1FC95D06822}"/>
              </c:ext>
            </c:extLst>
          </c:dPt>
          <c:dPt>
            <c:idx val="2"/>
            <c:invertIfNegative val="0"/>
            <c:bubble3D val="0"/>
            <c:spPr>
              <a:solidFill>
                <a:srgbClr val="00B050"/>
              </a:solidFill>
              <a:ln>
                <a:noFill/>
              </a:ln>
              <a:effectLst/>
            </c:spPr>
            <c:extLst>
              <c:ext xmlns:c16="http://schemas.microsoft.com/office/drawing/2014/chart" uri="{C3380CC4-5D6E-409C-BE32-E72D297353CC}">
                <c16:uniqueId val="{00000002-D257-470F-A673-D1FC95D06822}"/>
              </c:ext>
            </c:extLst>
          </c:dPt>
          <c:dPt>
            <c:idx val="3"/>
            <c:invertIfNegative val="0"/>
            <c:bubble3D val="0"/>
            <c:spPr>
              <a:solidFill>
                <a:srgbClr val="7030A0"/>
              </a:solidFill>
              <a:ln>
                <a:solidFill>
                  <a:srgbClr val="7030A0"/>
                </a:solidFill>
              </a:ln>
              <a:effectLst/>
            </c:spPr>
            <c:extLst>
              <c:ext xmlns:c16="http://schemas.microsoft.com/office/drawing/2014/chart" uri="{C3380CC4-5D6E-409C-BE32-E72D297353CC}">
                <c16:uniqueId val="{00000003-D257-470F-A673-D1FC95D06822}"/>
              </c:ext>
            </c:extLst>
          </c:dPt>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accent1"/>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4-D257-470F-A673-D1FC95D06822}"/>
                </c:ext>
              </c:extLst>
            </c:dLbl>
            <c:dLbl>
              <c:idx val="1"/>
              <c:layout>
                <c:manualLayout>
                  <c:x val="1.4681206841441849E-3"/>
                  <c:y val="1.7889814239399993E-2"/>
                </c:manualLayout>
              </c:layout>
              <c:spPr>
                <a:noFill/>
                <a:ln>
                  <a:noFill/>
                </a:ln>
                <a:effectLst/>
              </c:spPr>
              <c:txPr>
                <a:bodyPr rot="0" spcFirstLastPara="1" vertOverflow="ellipsis" vert="horz" wrap="square" lIns="38100" tIns="19050" rIns="38100" bIns="19050" anchor="ctr" anchorCtr="1">
                  <a:noAutofit/>
                </a:bodyPr>
                <a:lstStyle/>
                <a:p>
                  <a:pPr>
                    <a:defRPr sz="1050" b="1" i="0" u="none" strike="noStrike" kern="1200" baseline="0">
                      <a:solidFill>
                        <a:srgbClr val="FFC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3.8640936406676367E-2"/>
                      <c:h val="6.5059291117284632E-2"/>
                    </c:manualLayout>
                  </c15:layout>
                </c:ext>
                <c:ext xmlns:c16="http://schemas.microsoft.com/office/drawing/2014/chart" uri="{C3380CC4-5D6E-409C-BE32-E72D297353CC}">
                  <c16:uniqueId val="{00000001-D257-470F-A673-D1FC95D06822}"/>
                </c:ext>
              </c:extLst>
            </c:dLbl>
            <c:dLbl>
              <c:idx val="2"/>
              <c:spPr>
                <a:noFill/>
                <a:ln>
                  <a:noFill/>
                </a:ln>
                <a:effectLst/>
              </c:spPr>
              <c:txPr>
                <a:bodyPr rot="0" spcFirstLastPara="1" vertOverflow="ellipsis" vert="horz" wrap="square" lIns="38100" tIns="19050" rIns="38100" bIns="19050" anchor="ctr" anchorCtr="1">
                  <a:noAutofit/>
                </a:bodyPr>
                <a:lstStyle/>
                <a:p>
                  <a:pPr>
                    <a:defRPr sz="1050" b="1" i="0" u="none" strike="noStrike" kern="1200" baseline="0">
                      <a:solidFill>
                        <a:srgbClr val="00B05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1.8439595792851638E-2"/>
                      <c:h val="2.977174991730069E-2"/>
                    </c:manualLayout>
                  </c15:layout>
                </c:ext>
                <c:ext xmlns:c16="http://schemas.microsoft.com/office/drawing/2014/chart" uri="{C3380CC4-5D6E-409C-BE32-E72D297353CC}">
                  <c16:uniqueId val="{00000002-D257-470F-A673-D1FC95D06822}"/>
                </c:ext>
              </c:extLst>
            </c:dLbl>
            <c:dLbl>
              <c:idx val="3"/>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030A0"/>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3-D257-470F-A673-D1FC95D06822}"/>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4"/>
                <c:pt idx="0">
                  <c:v>Sales</c:v>
                </c:pt>
                <c:pt idx="1">
                  <c:v>Cust. Services</c:v>
                </c:pt>
                <c:pt idx="2">
                  <c:v>Marketing</c:v>
                </c:pt>
                <c:pt idx="3">
                  <c:v>Manufacturing</c:v>
                </c:pt>
              </c:strCache>
            </c:strRef>
          </c:cat>
          <c:val>
            <c:numRef>
              <c:f>Sheet1!$B$2:$B$6</c:f>
              <c:numCache>
                <c:formatCode>General</c:formatCode>
                <c:ptCount val="4"/>
                <c:pt idx="0">
                  <c:v>15</c:v>
                </c:pt>
                <c:pt idx="1">
                  <c:v>8</c:v>
                </c:pt>
                <c:pt idx="2">
                  <c:v>2</c:v>
                </c:pt>
                <c:pt idx="3">
                  <c:v>35</c:v>
                </c:pt>
              </c:numCache>
            </c:numRef>
          </c:val>
          <c:extLst>
            <c:ext xmlns:c16="http://schemas.microsoft.com/office/drawing/2014/chart" uri="{C3380CC4-5D6E-409C-BE32-E72D297353CC}">
              <c16:uniqueId val="{00000000-D257-470F-A673-D1FC95D06822}"/>
            </c:ext>
          </c:extLst>
        </c:ser>
        <c:dLbls>
          <c:showLegendKey val="0"/>
          <c:showVal val="0"/>
          <c:showCatName val="0"/>
          <c:showSerName val="0"/>
          <c:showPercent val="0"/>
          <c:showBubbleSize val="0"/>
        </c:dLbls>
        <c:gapWidth val="50"/>
        <c:overlap val="-27"/>
        <c:axId val="43702992"/>
        <c:axId val="43703408"/>
      </c:barChart>
      <c:catAx>
        <c:axId val="43702992"/>
        <c:scaling>
          <c:orientation val="minMax"/>
        </c:scaling>
        <c:delete val="0"/>
        <c:axPos val="b"/>
        <c:title>
          <c:tx>
            <c:rich>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GB" b="1" dirty="0"/>
                  <a:t>Department </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703408"/>
        <c:crosses val="autoZero"/>
        <c:auto val="1"/>
        <c:lblAlgn val="ctr"/>
        <c:lblOffset val="100"/>
        <c:noMultiLvlLbl val="0"/>
      </c:catAx>
      <c:valAx>
        <c:axId val="437034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GB" b="1" dirty="0"/>
                  <a:t>FTE</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7029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400" b="1" i="0" u="none" strike="noStrike" kern="1200" spc="0" baseline="0">
                <a:solidFill>
                  <a:schemeClr val="tx1"/>
                </a:solidFill>
                <a:latin typeface="+mn-lt"/>
                <a:ea typeface="+mn-ea"/>
                <a:cs typeface="+mn-cs"/>
              </a:defRPr>
            </a:pPr>
            <a:r>
              <a:rPr lang="en-GB" sz="1400" b="1" i="0" u="none" strike="noStrike" baseline="0" dirty="0">
                <a:effectLst/>
              </a:rPr>
              <a:t>Exceeds expectations </a:t>
            </a:r>
            <a:endParaRPr lang="en-US" sz="1400" b="1" dirty="0"/>
          </a:p>
        </c:rich>
      </c:tx>
      <c:overlay val="0"/>
      <c:spPr>
        <a:noFill/>
        <a:ln>
          <a:noFill/>
        </a:ln>
        <a:effectLst/>
      </c:spPr>
      <c:txPr>
        <a:bodyPr rot="0" spcFirstLastPara="1" vertOverflow="ellipsis" vert="horz" wrap="square" anchor="ctr" anchorCtr="1"/>
        <a:lstStyle/>
        <a:p>
          <a:pPr>
            <a:defRPr lang="en-US" sz="140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Sheet1!$C$1</c:f>
              <c:strCache>
                <c:ptCount val="1"/>
                <c:pt idx="0">
                  <c:v>Exceeds</c:v>
                </c:pt>
              </c:strCache>
            </c:strRef>
          </c:tx>
          <c:spPr>
            <a:solidFill>
              <a:schemeClr val="accent1"/>
            </a:solidFill>
            <a:ln>
              <a:noFill/>
            </a:ln>
            <a:effectLst/>
          </c:spPr>
          <c:invertIfNegative val="0"/>
          <c:dPt>
            <c:idx val="1"/>
            <c:invertIfNegative val="0"/>
            <c:bubble3D val="0"/>
            <c:spPr>
              <a:solidFill>
                <a:srgbClr val="FFC000"/>
              </a:solidFill>
              <a:ln>
                <a:noFill/>
              </a:ln>
              <a:effectLst/>
            </c:spPr>
            <c:extLst>
              <c:ext xmlns:c16="http://schemas.microsoft.com/office/drawing/2014/chart" uri="{C3380CC4-5D6E-409C-BE32-E72D297353CC}">
                <c16:uniqueId val="{00000000-8841-4967-8496-3414A9CB644D}"/>
              </c:ext>
            </c:extLst>
          </c:dPt>
          <c:dPt>
            <c:idx val="3"/>
            <c:invertIfNegative val="0"/>
            <c:bubble3D val="0"/>
            <c:spPr>
              <a:solidFill>
                <a:srgbClr val="7030A0"/>
              </a:solidFill>
              <a:ln>
                <a:noFill/>
              </a:ln>
              <a:effectLst/>
            </c:spPr>
            <c:extLst>
              <c:ext xmlns:c16="http://schemas.microsoft.com/office/drawing/2014/chart" uri="{C3380CC4-5D6E-409C-BE32-E72D297353CC}">
                <c16:uniqueId val="{00000001-8841-4967-8496-3414A9CB644D}"/>
              </c:ext>
            </c:extLst>
          </c:dPt>
          <c:dLbls>
            <c:dLbl>
              <c:idx val="0"/>
              <c:tx>
                <c:rich>
                  <a:bodyPr rot="0" spcFirstLastPara="1" vertOverflow="ellipsis" vert="horz" wrap="square" lIns="38100" tIns="19050" rIns="38100" bIns="19050" anchor="ctr" anchorCtr="1">
                    <a:spAutoFit/>
                  </a:bodyPr>
                  <a:lstStyle/>
                  <a:p>
                    <a:pPr>
                      <a:defRPr lang="en-US" sz="1000" b="1" i="0" u="none" strike="noStrike" kern="1200" baseline="0">
                        <a:solidFill>
                          <a:srgbClr val="0070C0"/>
                        </a:solidFill>
                        <a:latin typeface="+mn-lt"/>
                        <a:ea typeface="+mn-ea"/>
                        <a:cs typeface="+mn-cs"/>
                      </a:defRPr>
                    </a:pPr>
                    <a:r>
                      <a:rPr lang="en-US" b="1" dirty="0">
                        <a:solidFill>
                          <a:srgbClr val="0070C0"/>
                        </a:solidFill>
                      </a:rPr>
                      <a:t>27%</a:t>
                    </a:r>
                  </a:p>
                </c:rich>
              </c:tx>
              <c:spPr>
                <a:noFill/>
                <a:ln>
                  <a:noFill/>
                </a:ln>
                <a:effectLst/>
              </c:spPr>
              <c:txPr>
                <a:bodyPr rot="0" spcFirstLastPara="1" vertOverflow="ellipsis" vert="horz" wrap="square" lIns="38100" tIns="19050" rIns="38100" bIns="19050" anchor="ctr" anchorCtr="1">
                  <a:spAutoFit/>
                </a:bodyPr>
                <a:lstStyle/>
                <a:p>
                  <a:pPr>
                    <a:defRPr lang="en-US" sz="1000" b="1" i="0" u="none" strike="noStrike" kern="1200" baseline="0">
                      <a:solidFill>
                        <a:srgbClr val="0070C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8841-4967-8496-3414A9CB644D}"/>
                </c:ext>
              </c:extLst>
            </c:dLbl>
            <c:dLbl>
              <c:idx val="1"/>
              <c:tx>
                <c:rich>
                  <a:bodyPr rot="0" spcFirstLastPara="1" vertOverflow="ellipsis" vert="horz" wrap="square" lIns="38100" tIns="19050" rIns="38100" bIns="19050" anchor="ctr" anchorCtr="1">
                    <a:spAutoFit/>
                  </a:bodyPr>
                  <a:lstStyle/>
                  <a:p>
                    <a:pPr>
                      <a:defRPr lang="en-US" sz="1000" b="1" i="0" u="none" strike="noStrike" kern="1200" baseline="0">
                        <a:solidFill>
                          <a:srgbClr val="FFC000"/>
                        </a:solidFill>
                        <a:latin typeface="+mn-lt"/>
                        <a:ea typeface="+mn-ea"/>
                        <a:cs typeface="+mn-cs"/>
                      </a:defRPr>
                    </a:pPr>
                    <a:r>
                      <a:rPr lang="en-US" b="1" dirty="0">
                        <a:solidFill>
                          <a:srgbClr val="FFC000"/>
                        </a:solidFill>
                      </a:rPr>
                      <a:t>13%</a:t>
                    </a:r>
                  </a:p>
                </c:rich>
              </c:tx>
              <c:spPr>
                <a:noFill/>
                <a:ln>
                  <a:noFill/>
                </a:ln>
                <a:effectLst/>
              </c:spPr>
              <c:txPr>
                <a:bodyPr rot="0" spcFirstLastPara="1" vertOverflow="ellipsis" vert="horz" wrap="square" lIns="38100" tIns="19050" rIns="38100" bIns="19050" anchor="ctr" anchorCtr="1">
                  <a:spAutoFit/>
                </a:bodyPr>
                <a:lstStyle/>
                <a:p>
                  <a:pPr>
                    <a:defRPr lang="en-US" sz="1000" b="1" i="0" u="none" strike="noStrike" kern="1200" baseline="0">
                      <a:solidFill>
                        <a:srgbClr val="FFC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8841-4967-8496-3414A9CB644D}"/>
                </c:ext>
              </c:extLst>
            </c:dLbl>
            <c:dLbl>
              <c:idx val="2"/>
              <c:tx>
                <c:rich>
                  <a:bodyPr rot="0" spcFirstLastPara="1" vertOverflow="ellipsis" vert="horz" wrap="square" lIns="38100" tIns="19050" rIns="38100" bIns="19050" anchor="ctr" anchorCtr="1">
                    <a:spAutoFit/>
                  </a:bodyPr>
                  <a:lstStyle/>
                  <a:p>
                    <a:pPr>
                      <a:defRPr lang="en-US" sz="1000" b="1" i="0" u="none" strike="noStrike" kern="1200" baseline="0">
                        <a:solidFill>
                          <a:srgbClr val="00B050"/>
                        </a:solidFill>
                        <a:latin typeface="+mn-lt"/>
                        <a:ea typeface="+mn-ea"/>
                        <a:cs typeface="+mn-cs"/>
                      </a:defRPr>
                    </a:pPr>
                    <a:fld id="{052B15A4-FB8D-4040-A10E-CC91754E3A0C}" type="VALUE">
                      <a:rPr lang="en-US" b="1" smtClean="0">
                        <a:solidFill>
                          <a:srgbClr val="00B050"/>
                        </a:solidFill>
                      </a:rPr>
                      <a:pPr>
                        <a:defRPr b="1">
                          <a:solidFill>
                            <a:srgbClr val="00B050"/>
                          </a:solidFill>
                        </a:defRPr>
                      </a:pPr>
                      <a:t>[VALUE]</a:t>
                    </a:fld>
                    <a:r>
                      <a:rPr lang="en-US" b="1">
                        <a:solidFill>
                          <a:srgbClr val="00B050"/>
                        </a:solidFill>
                      </a:rPr>
                      <a:t>%</a:t>
                    </a:r>
                  </a:p>
                </c:rich>
              </c:tx>
              <c:spPr>
                <a:noFill/>
                <a:ln>
                  <a:noFill/>
                </a:ln>
                <a:effectLst/>
              </c:spPr>
              <c:txPr>
                <a:bodyPr rot="0" spcFirstLastPara="1" vertOverflow="ellipsis" vert="horz" wrap="square" lIns="38100" tIns="19050" rIns="38100" bIns="19050" anchor="ctr" anchorCtr="1">
                  <a:spAutoFit/>
                </a:bodyPr>
                <a:lstStyle/>
                <a:p>
                  <a:pPr>
                    <a:defRPr lang="en-US" sz="1000" b="1" i="0" u="none" strike="noStrike" kern="1200" baseline="0">
                      <a:solidFill>
                        <a:srgbClr val="00B05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8841-4967-8496-3414A9CB644D}"/>
                </c:ext>
              </c:extLst>
            </c:dLbl>
            <c:dLbl>
              <c:idx val="3"/>
              <c:tx>
                <c:rich>
                  <a:bodyPr rot="0" spcFirstLastPara="1" vertOverflow="ellipsis" vert="horz" wrap="square" lIns="38100" tIns="19050" rIns="38100" bIns="19050" anchor="ctr" anchorCtr="1">
                    <a:spAutoFit/>
                  </a:bodyPr>
                  <a:lstStyle/>
                  <a:p>
                    <a:pPr>
                      <a:defRPr lang="en-US" sz="1000" b="0" i="0" u="none" strike="noStrike" kern="1200" baseline="0">
                        <a:solidFill>
                          <a:srgbClr val="7030A0"/>
                        </a:solidFill>
                        <a:latin typeface="+mn-lt"/>
                        <a:ea typeface="+mn-ea"/>
                        <a:cs typeface="+mn-cs"/>
                      </a:defRPr>
                    </a:pPr>
                    <a:r>
                      <a:rPr lang="en-US" b="1" dirty="0">
                        <a:solidFill>
                          <a:srgbClr val="7030A0"/>
                        </a:solidFill>
                      </a:rPr>
                      <a:t>6%</a:t>
                    </a:r>
                  </a:p>
                </c:rich>
              </c:tx>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rgbClr val="7030A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8841-4967-8496-3414A9CB644D}"/>
                </c:ext>
              </c:extLst>
            </c:dLbl>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Sales</c:v>
                </c:pt>
                <c:pt idx="1">
                  <c:v>Cust. Services</c:v>
                </c:pt>
                <c:pt idx="2">
                  <c:v>Marketing</c:v>
                </c:pt>
                <c:pt idx="3">
                  <c:v>Manufacturing</c:v>
                </c:pt>
              </c:strCache>
            </c:strRef>
          </c:cat>
          <c:val>
            <c:numRef>
              <c:f>Sheet1!$C$2:$C$5</c:f>
              <c:numCache>
                <c:formatCode>General</c:formatCode>
                <c:ptCount val="4"/>
                <c:pt idx="0">
                  <c:v>4</c:v>
                </c:pt>
                <c:pt idx="1">
                  <c:v>1</c:v>
                </c:pt>
                <c:pt idx="2">
                  <c:v>0</c:v>
                </c:pt>
                <c:pt idx="3">
                  <c:v>2</c:v>
                </c:pt>
              </c:numCache>
            </c:numRef>
          </c:val>
          <c:extLst>
            <c:ext xmlns:c16="http://schemas.microsoft.com/office/drawing/2014/chart" uri="{C3380CC4-5D6E-409C-BE32-E72D297353CC}">
              <c16:uniqueId val="{00000000-AAD4-4D57-A539-89CB2E63D787}"/>
            </c:ext>
          </c:extLst>
        </c:ser>
        <c:dLbls>
          <c:showLegendKey val="0"/>
          <c:showVal val="0"/>
          <c:showCatName val="0"/>
          <c:showSerName val="0"/>
          <c:showPercent val="0"/>
          <c:showBubbleSize val="0"/>
        </c:dLbls>
        <c:gapWidth val="100"/>
        <c:overlap val="-27"/>
        <c:axId val="305229968"/>
        <c:axId val="305227888"/>
      </c:barChart>
      <c:catAx>
        <c:axId val="3052299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000" b="0" i="0" u="none" strike="noStrike" kern="1200" baseline="0">
                <a:solidFill>
                  <a:schemeClr val="tx1"/>
                </a:solidFill>
                <a:latin typeface="+mn-lt"/>
                <a:ea typeface="+mn-ea"/>
                <a:cs typeface="+mn-cs"/>
              </a:defRPr>
            </a:pPr>
            <a:endParaRPr lang="en-US"/>
          </a:p>
        </c:txPr>
        <c:crossAx val="305227888"/>
        <c:crosses val="autoZero"/>
        <c:auto val="1"/>
        <c:lblAlgn val="ctr"/>
        <c:lblOffset val="100"/>
        <c:noMultiLvlLbl val="0"/>
      </c:catAx>
      <c:valAx>
        <c:axId val="3052278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1000" b="0" i="0" u="none" strike="noStrike" kern="1200" baseline="0">
                <a:solidFill>
                  <a:schemeClr val="tx1"/>
                </a:solidFill>
                <a:latin typeface="+mn-lt"/>
                <a:ea typeface="+mn-ea"/>
                <a:cs typeface="+mn-cs"/>
              </a:defRPr>
            </a:pPr>
            <a:endParaRPr lang="en-US"/>
          </a:p>
        </c:txPr>
        <c:crossAx val="3052299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sz="1000" b="0" i="0" u="none" strike="noStrike" kern="1200" baseline="0">
          <a:solidFill>
            <a:schemeClr val="tx1"/>
          </a:solidFill>
          <a:latin typeface="+mn-lt"/>
          <a:ea typeface="+mn-ea"/>
          <a:cs typeface="+mn-cs"/>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lgn="ctr" rtl="0">
            <a:defRPr lang="en-US" sz="1400" b="1" i="0" u="none" strike="noStrike" kern="1200" spc="0" baseline="0">
              <a:solidFill>
                <a:prstClr val="black"/>
              </a:solidFill>
              <a:effectLst/>
              <a:latin typeface="+mn-lt"/>
              <a:ea typeface="+mn-ea"/>
              <a:cs typeface="+mn-cs"/>
            </a:defRPr>
          </a:pPr>
          <a:endParaRPr lang="en-US"/>
        </a:p>
      </c:txPr>
    </c:title>
    <c:autoTitleDeleted val="0"/>
    <c:plotArea>
      <c:layout/>
      <c:barChart>
        <c:barDir val="col"/>
        <c:grouping val="stacked"/>
        <c:varyColors val="0"/>
        <c:ser>
          <c:idx val="0"/>
          <c:order val="0"/>
          <c:tx>
            <c:strRef>
              <c:f>Sheet1!$D$1</c:f>
              <c:strCache>
                <c:ptCount val="1"/>
                <c:pt idx="0">
                  <c:v>Maintains</c:v>
                </c:pt>
              </c:strCache>
            </c:strRef>
          </c:tx>
          <c:spPr>
            <a:solidFill>
              <a:schemeClr val="accent1"/>
            </a:solidFill>
            <a:ln>
              <a:noFill/>
            </a:ln>
            <a:effectLst/>
          </c:spPr>
          <c:invertIfNegative val="0"/>
          <c:dPt>
            <c:idx val="1"/>
            <c:invertIfNegative val="0"/>
            <c:bubble3D val="0"/>
            <c:spPr>
              <a:solidFill>
                <a:srgbClr val="FFC000"/>
              </a:solidFill>
              <a:ln>
                <a:noFill/>
              </a:ln>
              <a:effectLst/>
            </c:spPr>
            <c:extLst>
              <c:ext xmlns:c16="http://schemas.microsoft.com/office/drawing/2014/chart" uri="{C3380CC4-5D6E-409C-BE32-E72D297353CC}">
                <c16:uniqueId val="{00000000-E25B-4B1A-BC4C-3D066ECC4B15}"/>
              </c:ext>
            </c:extLst>
          </c:dPt>
          <c:dPt>
            <c:idx val="2"/>
            <c:invertIfNegative val="0"/>
            <c:bubble3D val="0"/>
            <c:spPr>
              <a:solidFill>
                <a:srgbClr val="00B050"/>
              </a:solidFill>
              <a:ln>
                <a:noFill/>
              </a:ln>
              <a:effectLst/>
            </c:spPr>
            <c:extLst>
              <c:ext xmlns:c16="http://schemas.microsoft.com/office/drawing/2014/chart" uri="{C3380CC4-5D6E-409C-BE32-E72D297353CC}">
                <c16:uniqueId val="{00000001-E25B-4B1A-BC4C-3D066ECC4B15}"/>
              </c:ext>
            </c:extLst>
          </c:dPt>
          <c:dPt>
            <c:idx val="3"/>
            <c:invertIfNegative val="0"/>
            <c:bubble3D val="0"/>
            <c:spPr>
              <a:solidFill>
                <a:srgbClr val="7030A0"/>
              </a:solidFill>
              <a:ln>
                <a:noFill/>
              </a:ln>
              <a:effectLst/>
            </c:spPr>
            <c:extLst>
              <c:ext xmlns:c16="http://schemas.microsoft.com/office/drawing/2014/chart" uri="{C3380CC4-5D6E-409C-BE32-E72D297353CC}">
                <c16:uniqueId val="{00000002-E25B-4B1A-BC4C-3D066ECC4B15}"/>
              </c:ext>
            </c:extLst>
          </c:dPt>
          <c:dLbls>
            <c:dLbl>
              <c:idx val="0"/>
              <c:layout>
                <c:manualLayout>
                  <c:x val="0"/>
                  <c:y val="-0.1945368396819111"/>
                </c:manualLayout>
              </c:layout>
              <c:tx>
                <c:rich>
                  <a:bodyPr/>
                  <a:lstStyle/>
                  <a:p>
                    <a:r>
                      <a:rPr lang="en-US" b="1" dirty="0">
                        <a:solidFill>
                          <a:schemeClr val="accent1"/>
                        </a:solidFill>
                      </a:rPr>
                      <a:t>67%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25B-4B1A-BC4C-3D066ECC4B15}"/>
                </c:ext>
              </c:extLst>
            </c:dLbl>
            <c:dLbl>
              <c:idx val="1"/>
              <c:layout>
                <c:manualLayout>
                  <c:x val="0"/>
                  <c:y val="-0.10299009159630587"/>
                </c:manualLayout>
              </c:layout>
              <c:tx>
                <c:rich>
                  <a:bodyPr/>
                  <a:lstStyle/>
                  <a:p>
                    <a:r>
                      <a:rPr lang="en-US" b="1" dirty="0">
                        <a:solidFill>
                          <a:srgbClr val="FFC000"/>
                        </a:solidFill>
                      </a:rPr>
                      <a:t>38%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25B-4B1A-BC4C-3D066ECC4B15}"/>
                </c:ext>
              </c:extLst>
            </c:dLbl>
            <c:dLbl>
              <c:idx val="2"/>
              <c:layout>
                <c:manualLayout>
                  <c:x val="0"/>
                  <c:y val="-5.7216717553503264E-2"/>
                </c:manualLayout>
              </c:layout>
              <c:tx>
                <c:rich>
                  <a:bodyPr/>
                  <a:lstStyle/>
                  <a:p>
                    <a:r>
                      <a:rPr lang="en-US" b="1" dirty="0">
                        <a:solidFill>
                          <a:srgbClr val="00B050"/>
                        </a:solidFill>
                      </a:rPr>
                      <a:t>100%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25B-4B1A-BC4C-3D066ECC4B15}"/>
                </c:ext>
              </c:extLst>
            </c:dLbl>
            <c:dLbl>
              <c:idx val="3"/>
              <c:layout>
                <c:manualLayout>
                  <c:x val="3.5927090072609496E-3"/>
                  <c:y val="-0.36046532058707059"/>
                </c:manualLayout>
              </c:layout>
              <c:tx>
                <c:rich>
                  <a:bodyPr/>
                  <a:lstStyle/>
                  <a:p>
                    <a:r>
                      <a:rPr lang="en-US" b="1" dirty="0">
                        <a:solidFill>
                          <a:srgbClr val="7030A0"/>
                        </a:solidFill>
                      </a:rPr>
                      <a:t>66%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25B-4B1A-BC4C-3D066ECC4B15}"/>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Sales</c:v>
                </c:pt>
                <c:pt idx="1">
                  <c:v>Cust. Services</c:v>
                </c:pt>
                <c:pt idx="2">
                  <c:v>Marketing</c:v>
                </c:pt>
                <c:pt idx="3">
                  <c:v>Manufacturing</c:v>
                </c:pt>
              </c:strCache>
            </c:strRef>
          </c:cat>
          <c:val>
            <c:numRef>
              <c:f>Sheet1!$D$2:$D$5</c:f>
              <c:numCache>
                <c:formatCode>General</c:formatCode>
                <c:ptCount val="4"/>
                <c:pt idx="0">
                  <c:v>10</c:v>
                </c:pt>
                <c:pt idx="1">
                  <c:v>3</c:v>
                </c:pt>
                <c:pt idx="2">
                  <c:v>2</c:v>
                </c:pt>
                <c:pt idx="3">
                  <c:v>23</c:v>
                </c:pt>
              </c:numCache>
            </c:numRef>
          </c:val>
          <c:extLst>
            <c:ext xmlns:c16="http://schemas.microsoft.com/office/drawing/2014/chart" uri="{C3380CC4-5D6E-409C-BE32-E72D297353CC}">
              <c16:uniqueId val="{00000000-A871-46EC-89B2-389EE44749EE}"/>
            </c:ext>
          </c:extLst>
        </c:ser>
        <c:dLbls>
          <c:showLegendKey val="0"/>
          <c:showVal val="1"/>
          <c:showCatName val="0"/>
          <c:showSerName val="0"/>
          <c:showPercent val="0"/>
          <c:showBubbleSize val="0"/>
        </c:dLbls>
        <c:gapWidth val="100"/>
        <c:overlap val="-27"/>
        <c:axId val="1717237440"/>
        <c:axId val="1717238272"/>
      </c:barChart>
      <c:catAx>
        <c:axId val="1717237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1000" b="0" i="0" u="none" strike="noStrike" kern="1200" baseline="0">
                <a:solidFill>
                  <a:schemeClr val="tx1"/>
                </a:solidFill>
                <a:latin typeface="+mn-lt"/>
                <a:ea typeface="+mn-ea"/>
                <a:cs typeface="+mn-cs"/>
              </a:defRPr>
            </a:pPr>
            <a:endParaRPr lang="en-US"/>
          </a:p>
        </c:txPr>
        <c:crossAx val="1717238272"/>
        <c:crosses val="autoZero"/>
        <c:auto val="1"/>
        <c:lblAlgn val="ctr"/>
        <c:lblOffset val="100"/>
        <c:noMultiLvlLbl val="0"/>
      </c:catAx>
      <c:valAx>
        <c:axId val="17172382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172374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lgn="ctr" rtl="0">
            <a:defRPr lang="en-US" sz="1400" b="1" i="0" u="none" strike="noStrike" kern="1200" spc="0" baseline="0">
              <a:solidFill>
                <a:prstClr val="black"/>
              </a:solidFill>
              <a:effectLst/>
              <a:latin typeface="+mn-lt"/>
              <a:ea typeface="+mn-ea"/>
              <a:cs typeface="+mn-cs"/>
            </a:defRPr>
          </a:pPr>
          <a:endParaRPr lang="en-US"/>
        </a:p>
      </c:txPr>
    </c:title>
    <c:autoTitleDeleted val="0"/>
    <c:plotArea>
      <c:layout>
        <c:manualLayout>
          <c:layoutTarget val="inner"/>
          <c:xMode val="edge"/>
          <c:yMode val="edge"/>
          <c:x val="0.13641204921049513"/>
          <c:y val="0.18637947591393775"/>
          <c:w val="0.82406815170963432"/>
          <c:h val="0.67265928154303367"/>
        </c:manualLayout>
      </c:layout>
      <c:barChart>
        <c:barDir val="col"/>
        <c:grouping val="stacked"/>
        <c:varyColors val="0"/>
        <c:ser>
          <c:idx val="0"/>
          <c:order val="0"/>
          <c:tx>
            <c:strRef>
              <c:f>Sheet1!$E$1</c:f>
              <c:strCache>
                <c:ptCount val="1"/>
                <c:pt idx="0">
                  <c:v>Under</c:v>
                </c:pt>
              </c:strCache>
            </c:strRef>
          </c:tx>
          <c:spPr>
            <a:solidFill>
              <a:schemeClr val="accent1"/>
            </a:solidFill>
            <a:ln>
              <a:noFill/>
            </a:ln>
            <a:effectLst/>
          </c:spPr>
          <c:invertIfNegative val="0"/>
          <c:dPt>
            <c:idx val="1"/>
            <c:invertIfNegative val="0"/>
            <c:bubble3D val="0"/>
            <c:spPr>
              <a:solidFill>
                <a:srgbClr val="FFC000"/>
              </a:solidFill>
              <a:ln>
                <a:noFill/>
              </a:ln>
              <a:effectLst/>
            </c:spPr>
            <c:extLst>
              <c:ext xmlns:c16="http://schemas.microsoft.com/office/drawing/2014/chart" uri="{C3380CC4-5D6E-409C-BE32-E72D297353CC}">
                <c16:uniqueId val="{00000001-CEF3-4FC9-8E1F-33572AFEE5CF}"/>
              </c:ext>
            </c:extLst>
          </c:dPt>
          <c:dPt>
            <c:idx val="3"/>
            <c:invertIfNegative val="0"/>
            <c:bubble3D val="0"/>
            <c:spPr>
              <a:solidFill>
                <a:srgbClr val="7030A0"/>
              </a:solidFill>
              <a:ln>
                <a:noFill/>
              </a:ln>
              <a:effectLst/>
            </c:spPr>
            <c:extLst>
              <c:ext xmlns:c16="http://schemas.microsoft.com/office/drawing/2014/chart" uri="{C3380CC4-5D6E-409C-BE32-E72D297353CC}">
                <c16:uniqueId val="{00000002-CEF3-4FC9-8E1F-33572AFEE5CF}"/>
              </c:ext>
            </c:extLst>
          </c:dPt>
          <c:dLbls>
            <c:dLbl>
              <c:idx val="0"/>
              <c:layout>
                <c:manualLayout>
                  <c:x val="-7.7362463854368513E-3"/>
                  <c:y val="-7.5653565840448259E-2"/>
                </c:manualLayout>
              </c:layout>
              <c:tx>
                <c:rich>
                  <a:bodyPr/>
                  <a:lstStyle/>
                  <a:p>
                    <a:r>
                      <a:rPr lang="en-US" b="1" dirty="0">
                        <a:solidFill>
                          <a:schemeClr val="accent1"/>
                        </a:solidFill>
                      </a:rPr>
                      <a:t>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CEF3-4FC9-8E1F-33572AFEE5CF}"/>
                </c:ext>
              </c:extLst>
            </c:dLbl>
            <c:dLbl>
              <c:idx val="1"/>
              <c:layout>
                <c:manualLayout>
                  <c:x val="-7.0914772652999394E-17"/>
                  <c:y val="-0.15397874691784355"/>
                </c:manualLayout>
              </c:layout>
              <c:tx>
                <c:rich>
                  <a:bodyPr/>
                  <a:lstStyle/>
                  <a:p>
                    <a:r>
                      <a:rPr lang="en-US" b="1" dirty="0">
                        <a:solidFill>
                          <a:srgbClr val="FFC000"/>
                        </a:solidFill>
                      </a:rPr>
                      <a:t>49%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CEF3-4FC9-8E1F-33572AFEE5CF}"/>
                </c:ext>
              </c:extLst>
            </c:dLbl>
            <c:dLbl>
              <c:idx val="2"/>
              <c:tx>
                <c:rich>
                  <a:bodyPr/>
                  <a:lstStyle/>
                  <a:p>
                    <a:fld id="{2A9F9137-82F8-4FA2-8B79-BEAC9FE8452D}" type="VALUE">
                      <a:rPr lang="en-US" b="1" smtClean="0">
                        <a:solidFill>
                          <a:srgbClr val="00B050"/>
                        </a:solidFill>
                      </a:rPr>
                      <a:pPr/>
                      <a:t>[VALUE]</a:t>
                    </a:fld>
                    <a:r>
                      <a:rPr lang="en-US" b="1">
                        <a:solidFill>
                          <a:srgbClr val="00B050"/>
                        </a:solidFill>
                      </a:rPr>
                      <a:t>%</a:t>
                    </a:r>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CEF3-4FC9-8E1F-33572AFEE5CF}"/>
                </c:ext>
              </c:extLst>
            </c:dLbl>
            <c:dLbl>
              <c:idx val="3"/>
              <c:layout>
                <c:manualLayout>
                  <c:x val="-7.7362463854368513E-3"/>
                  <c:y val="-0.31063001012330432"/>
                </c:manualLayout>
              </c:layout>
              <c:tx>
                <c:rich>
                  <a:bodyPr/>
                  <a:lstStyle/>
                  <a:p>
                    <a:r>
                      <a:rPr lang="en-US" b="1" dirty="0">
                        <a:solidFill>
                          <a:srgbClr val="7030A0"/>
                        </a:solidFill>
                      </a:rPr>
                      <a:t>28%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CEF3-4FC9-8E1F-33572AFEE5CF}"/>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Sales</c:v>
                </c:pt>
                <c:pt idx="1">
                  <c:v>Cust. Services</c:v>
                </c:pt>
                <c:pt idx="2">
                  <c:v>Marketing</c:v>
                </c:pt>
                <c:pt idx="3">
                  <c:v>Manufacturing</c:v>
                </c:pt>
              </c:strCache>
            </c:strRef>
          </c:cat>
          <c:val>
            <c:numRef>
              <c:f>Sheet1!$E$2:$E$5</c:f>
              <c:numCache>
                <c:formatCode>General</c:formatCode>
                <c:ptCount val="4"/>
                <c:pt idx="0">
                  <c:v>1</c:v>
                </c:pt>
                <c:pt idx="1">
                  <c:v>4</c:v>
                </c:pt>
                <c:pt idx="2">
                  <c:v>0</c:v>
                </c:pt>
                <c:pt idx="3">
                  <c:v>10</c:v>
                </c:pt>
              </c:numCache>
            </c:numRef>
          </c:val>
          <c:extLst>
            <c:ext xmlns:c16="http://schemas.microsoft.com/office/drawing/2014/chart" uri="{C3380CC4-5D6E-409C-BE32-E72D297353CC}">
              <c16:uniqueId val="{00000000-CEF3-4FC9-8E1F-33572AFEE5CF}"/>
            </c:ext>
          </c:extLst>
        </c:ser>
        <c:dLbls>
          <c:showLegendKey val="0"/>
          <c:showVal val="0"/>
          <c:showCatName val="0"/>
          <c:showSerName val="0"/>
          <c:showPercent val="0"/>
          <c:showBubbleSize val="0"/>
        </c:dLbls>
        <c:gapWidth val="100"/>
        <c:overlap val="-27"/>
        <c:axId val="1717237440"/>
        <c:axId val="1717238272"/>
      </c:barChart>
      <c:catAx>
        <c:axId val="1717237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1000" b="0" i="0" u="none" strike="noStrike" kern="1200" baseline="0">
                <a:solidFill>
                  <a:schemeClr val="tx1"/>
                </a:solidFill>
                <a:latin typeface="+mn-lt"/>
                <a:ea typeface="+mn-ea"/>
                <a:cs typeface="+mn-cs"/>
              </a:defRPr>
            </a:pPr>
            <a:endParaRPr lang="en-US"/>
          </a:p>
        </c:txPr>
        <c:crossAx val="1717238272"/>
        <c:crosses val="autoZero"/>
        <c:auto val="1"/>
        <c:lblAlgn val="ctr"/>
        <c:lblOffset val="100"/>
        <c:noMultiLvlLbl val="0"/>
      </c:catAx>
      <c:valAx>
        <c:axId val="17172382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172374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dPt>
            <c:idx val="0"/>
            <c:bubble3D val="0"/>
            <c:spPr>
              <a:solidFill>
                <a:schemeClr val="accent1"/>
              </a:solidFill>
              <a:ln>
                <a:noFill/>
              </a:ln>
              <a:effectLst/>
            </c:spPr>
            <c:extLst>
              <c:ext xmlns:c16="http://schemas.microsoft.com/office/drawing/2014/chart" uri="{C3380CC4-5D6E-409C-BE32-E72D297353CC}">
                <c16:uniqueId val="{00000001-0D6A-4638-9461-EBD2748AC9F3}"/>
              </c:ext>
            </c:extLst>
          </c:dPt>
          <c:dPt>
            <c:idx val="1"/>
            <c:bubble3D val="0"/>
            <c:spPr>
              <a:solidFill>
                <a:schemeClr val="accent2"/>
              </a:solidFill>
              <a:ln>
                <a:noFill/>
              </a:ln>
              <a:effectLst/>
            </c:spPr>
            <c:extLst>
              <c:ext xmlns:c16="http://schemas.microsoft.com/office/drawing/2014/chart" uri="{C3380CC4-5D6E-409C-BE32-E72D297353CC}">
                <c16:uniqueId val="{00000003-0D6A-4638-9461-EBD2748AC9F3}"/>
              </c:ext>
            </c:extLst>
          </c:dPt>
          <c:dPt>
            <c:idx val="2"/>
            <c:bubble3D val="0"/>
            <c:spPr>
              <a:solidFill>
                <a:schemeClr val="accent3"/>
              </a:solidFill>
              <a:ln>
                <a:noFill/>
              </a:ln>
              <a:effectLst/>
            </c:spPr>
            <c:extLst>
              <c:ext xmlns:c16="http://schemas.microsoft.com/office/drawing/2014/chart" uri="{C3380CC4-5D6E-409C-BE32-E72D297353CC}">
                <c16:uniqueId val="{00000005-0D6A-4638-9461-EBD2748AC9F3}"/>
              </c:ext>
            </c:extLst>
          </c:dPt>
          <c:dLbls>
            <c:spPr>
              <a:noFill/>
              <a:ln>
                <a:noFill/>
              </a:ln>
              <a:effectLst/>
            </c:spPr>
            <c:txPr>
              <a:bodyPr rot="0" spcFirstLastPara="1" vertOverflow="clip" horzOverflow="clip"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Sheet1!$C$1:$E$1</c:f>
              <c:strCache>
                <c:ptCount val="3"/>
                <c:pt idx="0">
                  <c:v>Exceeds</c:v>
                </c:pt>
                <c:pt idx="1">
                  <c:v>Maintains</c:v>
                </c:pt>
                <c:pt idx="2">
                  <c:v>Under</c:v>
                </c:pt>
              </c:strCache>
            </c:strRef>
          </c:cat>
          <c:val>
            <c:numRef>
              <c:f>Sheet1!$C$2:$E$2</c:f>
              <c:numCache>
                <c:formatCode>General</c:formatCode>
                <c:ptCount val="3"/>
                <c:pt idx="0">
                  <c:v>4</c:v>
                </c:pt>
                <c:pt idx="1">
                  <c:v>10</c:v>
                </c:pt>
                <c:pt idx="2">
                  <c:v>1</c:v>
                </c:pt>
              </c:numCache>
            </c:numRef>
          </c:val>
          <c:extLst>
            <c:ext xmlns:c16="http://schemas.microsoft.com/office/drawing/2014/chart" uri="{C3380CC4-5D6E-409C-BE32-E72D297353CC}">
              <c16:uniqueId val="{00000006-0D6A-4638-9461-EBD2748AC9F3}"/>
            </c:ext>
          </c:extLst>
        </c:ser>
        <c:dLbls>
          <c:showLegendKey val="0"/>
          <c:showVal val="0"/>
          <c:showCatName val="0"/>
          <c:showSerName val="0"/>
          <c:showPercent val="0"/>
          <c:showBubbleSize val="0"/>
          <c:showLeaderLines val="0"/>
        </c:dLbls>
        <c:firstSliceAng val="0"/>
        <c:holeSize val="50"/>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dPt>
            <c:idx val="0"/>
            <c:bubble3D val="0"/>
            <c:spPr>
              <a:solidFill>
                <a:schemeClr val="accent1"/>
              </a:solidFill>
              <a:ln>
                <a:noFill/>
              </a:ln>
              <a:effectLst/>
            </c:spPr>
            <c:extLst>
              <c:ext xmlns:c16="http://schemas.microsoft.com/office/drawing/2014/chart" uri="{C3380CC4-5D6E-409C-BE32-E72D297353CC}">
                <c16:uniqueId val="{00000001-1A06-4024-983F-EB9CDCDAE2CB}"/>
              </c:ext>
            </c:extLst>
          </c:dPt>
          <c:dPt>
            <c:idx val="1"/>
            <c:bubble3D val="0"/>
            <c:spPr>
              <a:solidFill>
                <a:schemeClr val="accent2"/>
              </a:solidFill>
              <a:ln>
                <a:noFill/>
              </a:ln>
              <a:effectLst/>
            </c:spPr>
            <c:extLst>
              <c:ext xmlns:c16="http://schemas.microsoft.com/office/drawing/2014/chart" uri="{C3380CC4-5D6E-409C-BE32-E72D297353CC}">
                <c16:uniqueId val="{00000003-1A06-4024-983F-EB9CDCDAE2CB}"/>
              </c:ext>
            </c:extLst>
          </c:dPt>
          <c:dPt>
            <c:idx val="2"/>
            <c:bubble3D val="0"/>
            <c:spPr>
              <a:solidFill>
                <a:schemeClr val="accent3"/>
              </a:solidFill>
              <a:ln>
                <a:noFill/>
              </a:ln>
              <a:effectLst/>
            </c:spPr>
            <c:extLst>
              <c:ext xmlns:c16="http://schemas.microsoft.com/office/drawing/2014/chart" uri="{C3380CC4-5D6E-409C-BE32-E72D297353CC}">
                <c16:uniqueId val="{00000005-1A06-4024-983F-EB9CDCDAE2CB}"/>
              </c:ext>
            </c:extLst>
          </c:dPt>
          <c:dLbls>
            <c:spPr>
              <a:noFill/>
              <a:ln w="6350">
                <a:noFill/>
              </a:ln>
              <a:effectLst/>
            </c:spPr>
            <c:txPr>
              <a:bodyPr rot="0" spcFirstLastPara="1" vertOverflow="clip" horzOverflow="clip"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Sheet1!$C$1:$E$1</c:f>
              <c:strCache>
                <c:ptCount val="3"/>
                <c:pt idx="0">
                  <c:v>Exceeds</c:v>
                </c:pt>
                <c:pt idx="1">
                  <c:v>Maintains</c:v>
                </c:pt>
                <c:pt idx="2">
                  <c:v>Under</c:v>
                </c:pt>
              </c:strCache>
            </c:strRef>
          </c:cat>
          <c:val>
            <c:numRef>
              <c:f>Sheet1!$C$3:$E$3</c:f>
              <c:numCache>
                <c:formatCode>General</c:formatCode>
                <c:ptCount val="3"/>
                <c:pt idx="0">
                  <c:v>1</c:v>
                </c:pt>
                <c:pt idx="1">
                  <c:v>3</c:v>
                </c:pt>
                <c:pt idx="2">
                  <c:v>4</c:v>
                </c:pt>
              </c:numCache>
            </c:numRef>
          </c:val>
          <c:extLst>
            <c:ext xmlns:c16="http://schemas.microsoft.com/office/drawing/2014/chart" uri="{C3380CC4-5D6E-409C-BE32-E72D297353CC}">
              <c16:uniqueId val="{00000006-1A06-4024-983F-EB9CDCDAE2CB}"/>
            </c:ext>
          </c:extLst>
        </c:ser>
        <c:dLbls>
          <c:showLegendKey val="0"/>
          <c:showVal val="0"/>
          <c:showCatName val="0"/>
          <c:showSerName val="0"/>
          <c:showPercent val="0"/>
          <c:showBubbleSize val="0"/>
          <c:showLeaderLines val="0"/>
        </c:dLbls>
        <c:firstSliceAng val="0"/>
        <c:holeSize val="50"/>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rgbClr val="FAFCFD"/>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dPt>
            <c:idx val="0"/>
            <c:bubble3D val="0"/>
            <c:spPr>
              <a:solidFill>
                <a:schemeClr val="accent1"/>
              </a:solidFill>
              <a:ln>
                <a:noFill/>
              </a:ln>
              <a:effectLst/>
            </c:spPr>
            <c:extLst>
              <c:ext xmlns:c16="http://schemas.microsoft.com/office/drawing/2014/chart" uri="{C3380CC4-5D6E-409C-BE32-E72D297353CC}">
                <c16:uniqueId val="{00000001-35CE-4596-AF57-A501C8D71187}"/>
              </c:ext>
            </c:extLst>
          </c:dPt>
          <c:dPt>
            <c:idx val="1"/>
            <c:bubble3D val="0"/>
            <c:spPr>
              <a:solidFill>
                <a:schemeClr val="accent2"/>
              </a:solidFill>
              <a:ln>
                <a:noFill/>
              </a:ln>
              <a:effectLst/>
            </c:spPr>
            <c:extLst>
              <c:ext xmlns:c16="http://schemas.microsoft.com/office/drawing/2014/chart" uri="{C3380CC4-5D6E-409C-BE32-E72D297353CC}">
                <c16:uniqueId val="{00000003-35CE-4596-AF57-A501C8D71187}"/>
              </c:ext>
            </c:extLst>
          </c:dPt>
          <c:dPt>
            <c:idx val="2"/>
            <c:bubble3D val="0"/>
            <c:spPr>
              <a:solidFill>
                <a:schemeClr val="accent3"/>
              </a:solidFill>
              <a:ln>
                <a:noFill/>
              </a:ln>
              <a:effectLst/>
            </c:spPr>
            <c:extLst>
              <c:ext xmlns:c16="http://schemas.microsoft.com/office/drawing/2014/chart" uri="{C3380CC4-5D6E-409C-BE32-E72D297353CC}">
                <c16:uniqueId val="{00000005-35CE-4596-AF57-A501C8D71187}"/>
              </c:ext>
            </c:extLst>
          </c:dPt>
          <c:dLbls>
            <c:dLbl>
              <c:idx val="0"/>
              <c:delete val="1"/>
              <c:extLst>
                <c:ext xmlns:c15="http://schemas.microsoft.com/office/drawing/2012/chart" uri="{CE6537A1-D6FC-4f65-9D91-7224C49458BB}"/>
                <c:ext xmlns:c16="http://schemas.microsoft.com/office/drawing/2014/chart" uri="{C3380CC4-5D6E-409C-BE32-E72D297353CC}">
                  <c16:uniqueId val="{00000001-35CE-4596-AF57-A501C8D71187}"/>
                </c:ext>
              </c:extLst>
            </c:dLbl>
            <c:dLbl>
              <c:idx val="1"/>
              <c:spPr>
                <a:noFill/>
                <a:ln w="6350">
                  <a:noFill/>
                </a:ln>
                <a:effectLst/>
              </c:spPr>
              <c:txPr>
                <a:bodyPr rot="0" spcFirstLastPara="1" vertOverflow="clip" horzOverflow="clip"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 xmlns:c16="http://schemas.microsoft.com/office/drawing/2014/chart" uri="{C3380CC4-5D6E-409C-BE32-E72D297353CC}">
                  <c16:uniqueId val="{00000003-35CE-4596-AF57-A501C8D71187}"/>
                </c:ext>
              </c:extLst>
            </c:dLbl>
            <c:dLbl>
              <c:idx val="2"/>
              <c:delete val="1"/>
              <c:extLst>
                <c:ext xmlns:c15="http://schemas.microsoft.com/office/drawing/2012/chart" uri="{CE6537A1-D6FC-4f65-9D91-7224C49458BB}"/>
                <c:ext xmlns:c16="http://schemas.microsoft.com/office/drawing/2014/chart" uri="{C3380CC4-5D6E-409C-BE32-E72D297353CC}">
                  <c16:uniqueId val="{00000005-35CE-4596-AF57-A501C8D71187}"/>
                </c:ext>
              </c:extLst>
            </c:dLbl>
            <c:spPr>
              <a:noFill/>
              <a:ln w="6350">
                <a:solidFill>
                  <a:sysClr val="windowText" lastClr="000000"/>
                </a:solidFill>
              </a:ln>
              <a:effectLst/>
            </c:spPr>
            <c:txPr>
              <a:bodyPr rot="0" spcFirstLastPara="1" vertOverflow="clip" horzOverflow="clip"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Sheet1!$C$1:$E$1</c:f>
              <c:strCache>
                <c:ptCount val="3"/>
                <c:pt idx="0">
                  <c:v>Exceeds</c:v>
                </c:pt>
                <c:pt idx="1">
                  <c:v>Maintains</c:v>
                </c:pt>
                <c:pt idx="2">
                  <c:v>Under</c:v>
                </c:pt>
              </c:strCache>
            </c:strRef>
          </c:cat>
          <c:val>
            <c:numRef>
              <c:f>Sheet1!$C$4:$E$4</c:f>
              <c:numCache>
                <c:formatCode>General</c:formatCode>
                <c:ptCount val="3"/>
                <c:pt idx="0">
                  <c:v>0</c:v>
                </c:pt>
                <c:pt idx="1">
                  <c:v>2</c:v>
                </c:pt>
                <c:pt idx="2">
                  <c:v>0</c:v>
                </c:pt>
              </c:numCache>
            </c:numRef>
          </c:val>
          <c:extLst>
            <c:ext xmlns:c16="http://schemas.microsoft.com/office/drawing/2014/chart" uri="{C3380CC4-5D6E-409C-BE32-E72D297353CC}">
              <c16:uniqueId val="{00000006-35CE-4596-AF57-A501C8D71187}"/>
            </c:ext>
          </c:extLst>
        </c:ser>
        <c:dLbls>
          <c:showLegendKey val="0"/>
          <c:showVal val="0"/>
          <c:showCatName val="0"/>
          <c:showSerName val="0"/>
          <c:showPercent val="0"/>
          <c:showBubbleSize val="0"/>
          <c:showLeaderLines val="0"/>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dPt>
            <c:idx val="0"/>
            <c:bubble3D val="0"/>
            <c:spPr>
              <a:solidFill>
                <a:schemeClr val="accent1"/>
              </a:solidFill>
              <a:ln>
                <a:noFill/>
              </a:ln>
              <a:effectLst/>
            </c:spPr>
            <c:extLst>
              <c:ext xmlns:c16="http://schemas.microsoft.com/office/drawing/2014/chart" uri="{C3380CC4-5D6E-409C-BE32-E72D297353CC}">
                <c16:uniqueId val="{00000001-FE89-4092-9796-2ADBD3541288}"/>
              </c:ext>
            </c:extLst>
          </c:dPt>
          <c:dPt>
            <c:idx val="1"/>
            <c:bubble3D val="0"/>
            <c:spPr>
              <a:solidFill>
                <a:schemeClr val="accent2"/>
              </a:solidFill>
              <a:ln>
                <a:noFill/>
              </a:ln>
              <a:effectLst/>
            </c:spPr>
            <c:extLst>
              <c:ext xmlns:c16="http://schemas.microsoft.com/office/drawing/2014/chart" uri="{C3380CC4-5D6E-409C-BE32-E72D297353CC}">
                <c16:uniqueId val="{00000003-FE89-4092-9796-2ADBD3541288}"/>
              </c:ext>
            </c:extLst>
          </c:dPt>
          <c:dPt>
            <c:idx val="2"/>
            <c:bubble3D val="0"/>
            <c:spPr>
              <a:solidFill>
                <a:schemeClr val="accent3"/>
              </a:solidFill>
              <a:ln>
                <a:noFill/>
              </a:ln>
              <a:effectLst/>
            </c:spPr>
            <c:extLst>
              <c:ext xmlns:c16="http://schemas.microsoft.com/office/drawing/2014/chart" uri="{C3380CC4-5D6E-409C-BE32-E72D297353CC}">
                <c16:uniqueId val="{00000005-FE89-4092-9796-2ADBD3541288}"/>
              </c:ext>
            </c:extLst>
          </c:dPt>
          <c:dLbls>
            <c:spPr>
              <a:noFill/>
              <a:ln>
                <a:noFill/>
              </a:ln>
              <a:effectLst/>
            </c:spPr>
            <c:txPr>
              <a:bodyPr rot="0" spcFirstLastPara="1" vertOverflow="clip" horzOverflow="clip"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Sheet1!$C$1:$E$1</c:f>
              <c:strCache>
                <c:ptCount val="3"/>
                <c:pt idx="0">
                  <c:v>Exceeds</c:v>
                </c:pt>
                <c:pt idx="1">
                  <c:v>Maintains</c:v>
                </c:pt>
                <c:pt idx="2">
                  <c:v>Under</c:v>
                </c:pt>
              </c:strCache>
            </c:strRef>
          </c:cat>
          <c:val>
            <c:numRef>
              <c:f>Sheet1!$C$3:$E$3</c:f>
              <c:numCache>
                <c:formatCode>General</c:formatCode>
                <c:ptCount val="3"/>
                <c:pt idx="0">
                  <c:v>1</c:v>
                </c:pt>
                <c:pt idx="1">
                  <c:v>3</c:v>
                </c:pt>
                <c:pt idx="2">
                  <c:v>4</c:v>
                </c:pt>
              </c:numCache>
            </c:numRef>
          </c:val>
          <c:extLst>
            <c:ext xmlns:c16="http://schemas.microsoft.com/office/drawing/2014/chart" uri="{C3380CC4-5D6E-409C-BE32-E72D297353CC}">
              <c16:uniqueId val="{00000006-FE89-4092-9796-2ADBD3541288}"/>
            </c:ext>
          </c:extLst>
        </c:ser>
        <c:dLbls>
          <c:showLegendKey val="0"/>
          <c:showVal val="0"/>
          <c:showCatName val="0"/>
          <c:showSerName val="0"/>
          <c:showPercent val="0"/>
          <c:showBubbleSize val="0"/>
          <c:showLeaderLines val="0"/>
        </c:dLbls>
        <c:firstSliceAng val="0"/>
        <c:holeSize val="50"/>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7E03CE-E913-4E1A-9CF0-F04F8C4AC947}" type="datetimeFigureOut">
              <a:rPr lang="en-GB" smtClean="0"/>
              <a:t>16/08/2022</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C836B1-2370-498D-9F68-AA35147C3BD0}" type="slidenum">
              <a:rPr lang="en-GB" smtClean="0"/>
              <a:t>‹#›</a:t>
            </a:fld>
            <a:endParaRPr lang="en-GB" dirty="0"/>
          </a:p>
        </p:txBody>
      </p:sp>
    </p:spTree>
    <p:extLst>
      <p:ext uri="{BB962C8B-B14F-4D97-AF65-F5344CB8AC3E}">
        <p14:creationId xmlns:p14="http://schemas.microsoft.com/office/powerpoint/2010/main" val="36367650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3B278-55B8-D81B-E303-BF84874385F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2B0DF117-65E1-34EC-A139-B44870AEA0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EBA11C91-0843-2858-3583-E3450332A11E}"/>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5" name="Footer Placeholder 4">
            <a:extLst>
              <a:ext uri="{FF2B5EF4-FFF2-40B4-BE49-F238E27FC236}">
                <a16:creationId xmlns:a16="http://schemas.microsoft.com/office/drawing/2014/main" id="{1A18613B-A47A-D0C8-C8FD-C90F0DE3CAD0}"/>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55BFFE74-EE51-6CAD-05CA-CEAFE5874849}"/>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41726399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CC4D-3474-806D-63F8-8D9700C38FAF}"/>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DA0E2E97-4F2F-1A69-AE47-A8FBAFCD8C9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965CB5F0-C25E-49D8-5DA6-02BFB3F06C4A}"/>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5" name="Footer Placeholder 4">
            <a:extLst>
              <a:ext uri="{FF2B5EF4-FFF2-40B4-BE49-F238E27FC236}">
                <a16:creationId xmlns:a16="http://schemas.microsoft.com/office/drawing/2014/main" id="{AE0C2751-1867-A7E7-5856-573162F63274}"/>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FA938901-B6F5-990F-0C02-8C3FF161C310}"/>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3730158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8032F1-4B10-3293-0BCC-FA0BEEC374CA}"/>
              </a:ext>
            </a:extLst>
          </p:cNvPr>
          <p:cNvSpPr>
            <a:spLocks noGrp="1"/>
          </p:cNvSpPr>
          <p:nvPr>
            <p:ph type="title" orient="vert"/>
          </p:nvPr>
        </p:nvSpPr>
        <p:spPr>
          <a:xfrm>
            <a:off x="8724901"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594D560D-1F9D-7756-97BB-4D37C8295600}"/>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593607CA-4124-C026-C546-1F897CC9067C}"/>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5" name="Footer Placeholder 4">
            <a:extLst>
              <a:ext uri="{FF2B5EF4-FFF2-40B4-BE49-F238E27FC236}">
                <a16:creationId xmlns:a16="http://schemas.microsoft.com/office/drawing/2014/main" id="{7D63199A-553A-AF63-31F0-F46CBA87074C}"/>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0BCEF44F-10CD-AAA1-CADF-91DB17AB2C97}"/>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3629650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944AF-FB34-6066-C57E-8103AAAB7074}"/>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953A360A-58B8-C3C0-7BCE-6C56FBC5599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3291A727-7A83-EAB9-BF5F-A0F7FA0E823A}"/>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5" name="Footer Placeholder 4">
            <a:extLst>
              <a:ext uri="{FF2B5EF4-FFF2-40B4-BE49-F238E27FC236}">
                <a16:creationId xmlns:a16="http://schemas.microsoft.com/office/drawing/2014/main" id="{BC421273-5646-2882-23C2-06A538D6C8C9}"/>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62426E4D-B77C-0F29-5D67-90DC28F6F746}"/>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1589483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26E3A-B486-59E5-D4DA-C779D4E23183}"/>
              </a:ext>
            </a:extLst>
          </p:cNvPr>
          <p:cNvSpPr>
            <a:spLocks noGrp="1"/>
          </p:cNvSpPr>
          <p:nvPr>
            <p:ph type="title"/>
          </p:nvPr>
        </p:nvSpPr>
        <p:spPr>
          <a:xfrm>
            <a:off x="831851" y="1709740"/>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7A337276-E626-E70B-5EAA-D364F258D164}"/>
              </a:ext>
            </a:extLst>
          </p:cNvPr>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29ACBA8-4668-2604-C306-17689747727A}"/>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5" name="Footer Placeholder 4">
            <a:extLst>
              <a:ext uri="{FF2B5EF4-FFF2-40B4-BE49-F238E27FC236}">
                <a16:creationId xmlns:a16="http://schemas.microsoft.com/office/drawing/2014/main" id="{1C52A7F9-8911-BF0D-48B0-0FB8414C38CD}"/>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6C7CD96-2152-AAD6-D9AC-A228DC4A5E4F}"/>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1597538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6883F-D642-DC85-1872-C9BB6766B1C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3BB688C4-8143-C6A9-5DDF-69B7A009EFD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45D4AE13-9D78-D39B-585E-48F80662BD3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73DE2618-3F4C-B512-472F-6B3F7CAB67FC}"/>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6" name="Footer Placeholder 5">
            <a:extLst>
              <a:ext uri="{FF2B5EF4-FFF2-40B4-BE49-F238E27FC236}">
                <a16:creationId xmlns:a16="http://schemas.microsoft.com/office/drawing/2014/main" id="{9499D791-9444-B79A-3CF4-9A3E68B5072C}"/>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55F38679-4F1C-4132-BF24-B4A019CE0E12}"/>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32273760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D28CD-72BF-F4E6-418F-0DDD6EBBC853}"/>
              </a:ext>
            </a:extLst>
          </p:cNvPr>
          <p:cNvSpPr>
            <a:spLocks noGrp="1"/>
          </p:cNvSpPr>
          <p:nvPr>
            <p:ph type="title"/>
          </p:nvPr>
        </p:nvSpPr>
        <p:spPr>
          <a:xfrm>
            <a:off x="839788" y="365127"/>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5D8EB4EE-C659-0F71-1392-2DD0F16532EB}"/>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04EF151-D014-2CA1-7D24-C64663CF126F}"/>
              </a:ext>
            </a:extLst>
          </p:cNvPr>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224CD0A8-7D17-7831-D3EB-997B6DF41C93}"/>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2D0902B-6786-D31A-4DC7-23A51D9F095D}"/>
              </a:ext>
            </a:extLst>
          </p:cNvPr>
          <p:cNvSpPr>
            <a:spLocks noGrp="1"/>
          </p:cNvSpPr>
          <p:nvPr>
            <p:ph sz="quarter" idx="4"/>
          </p:nvPr>
        </p:nvSpPr>
        <p:spPr>
          <a:xfrm>
            <a:off x="6172201"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539F410C-50CD-F520-3362-EFE701EE8622}"/>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8" name="Footer Placeholder 7">
            <a:extLst>
              <a:ext uri="{FF2B5EF4-FFF2-40B4-BE49-F238E27FC236}">
                <a16:creationId xmlns:a16="http://schemas.microsoft.com/office/drawing/2014/main" id="{1E15C411-87BC-4495-0C27-60A11BB505FF}"/>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25CA42FA-4496-ADE9-6941-985F6FD96EC4}"/>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2522120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10295-D886-C308-F255-1F7F399B4F20}"/>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7287AE6D-494A-5CBC-B859-EA0873CCBD7C}"/>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4" name="Footer Placeholder 3">
            <a:extLst>
              <a:ext uri="{FF2B5EF4-FFF2-40B4-BE49-F238E27FC236}">
                <a16:creationId xmlns:a16="http://schemas.microsoft.com/office/drawing/2014/main" id="{A3519331-AA64-8094-0A5D-0E3AE66C4530}"/>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36F65D2F-0C46-6445-2ED6-3E93C7B10317}"/>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882504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3CECBC-A297-556E-D23B-42AE071A3BFF}"/>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3" name="Footer Placeholder 2">
            <a:extLst>
              <a:ext uri="{FF2B5EF4-FFF2-40B4-BE49-F238E27FC236}">
                <a16:creationId xmlns:a16="http://schemas.microsoft.com/office/drawing/2014/main" id="{0B2E034C-E430-CADD-CBA4-17600DE436B4}"/>
              </a:ext>
            </a:extLst>
          </p:cNvPr>
          <p:cNvSpPr>
            <a:spLocks noGrp="1"/>
          </p:cNvSpPr>
          <p:nvPr>
            <p:ph type="ftr" sz="quarter" idx="11"/>
          </p:nvPr>
        </p:nvSpPr>
        <p:spPr/>
        <p:txBody>
          <a:bodyPr/>
          <a:lstStyle/>
          <a:p>
            <a:endParaRPr lang="en-GB" dirty="0"/>
          </a:p>
        </p:txBody>
      </p:sp>
      <p:sp>
        <p:nvSpPr>
          <p:cNvPr id="4" name="Slide Number Placeholder 3">
            <a:extLst>
              <a:ext uri="{FF2B5EF4-FFF2-40B4-BE49-F238E27FC236}">
                <a16:creationId xmlns:a16="http://schemas.microsoft.com/office/drawing/2014/main" id="{316F0832-0262-FB3B-5C3A-A7F569C00936}"/>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42020403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AE7BA-ACFB-1C80-6E1A-8012F93459F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F2A9D31B-238C-4E37-1C6D-A7A92CFEA1BB}"/>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62337B0D-76E9-FC5C-8BED-B7F0EBCD85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95003DC-D9C9-3C3F-2582-15D0D015B681}"/>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6" name="Footer Placeholder 5">
            <a:extLst>
              <a:ext uri="{FF2B5EF4-FFF2-40B4-BE49-F238E27FC236}">
                <a16:creationId xmlns:a16="http://schemas.microsoft.com/office/drawing/2014/main" id="{551471E2-1342-6FB0-1E03-99FF685F09BE}"/>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E3265800-E286-A82A-3EE7-23A21F6B41D3}"/>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1038588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C6BFA-AD51-10F1-D5A5-EADF82D1A70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D2275AFF-D0AA-2548-7179-57A96443AEA1}"/>
              </a:ext>
            </a:extLst>
          </p:cNvPr>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GB" dirty="0"/>
          </a:p>
        </p:txBody>
      </p:sp>
      <p:sp>
        <p:nvSpPr>
          <p:cNvPr id="4" name="Text Placeholder 3">
            <a:extLst>
              <a:ext uri="{FF2B5EF4-FFF2-40B4-BE49-F238E27FC236}">
                <a16:creationId xmlns:a16="http://schemas.microsoft.com/office/drawing/2014/main" id="{0C3A9EEB-4AA6-62D0-773F-FC0B87A09F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B0719AA-6C72-5E09-9A60-0F81AA1A7FF4}"/>
              </a:ext>
            </a:extLst>
          </p:cNvPr>
          <p:cNvSpPr>
            <a:spLocks noGrp="1"/>
          </p:cNvSpPr>
          <p:nvPr>
            <p:ph type="dt" sz="half" idx="10"/>
          </p:nvPr>
        </p:nvSpPr>
        <p:spPr/>
        <p:txBody>
          <a:bodyPr/>
          <a:lstStyle/>
          <a:p>
            <a:fld id="{D78FDBEE-E00D-47B0-83BD-E53F86840137}" type="datetimeFigureOut">
              <a:rPr lang="en-GB" smtClean="0"/>
              <a:t>16/08/2022</a:t>
            </a:fld>
            <a:endParaRPr lang="en-GB" dirty="0"/>
          </a:p>
        </p:txBody>
      </p:sp>
      <p:sp>
        <p:nvSpPr>
          <p:cNvPr id="6" name="Footer Placeholder 5">
            <a:extLst>
              <a:ext uri="{FF2B5EF4-FFF2-40B4-BE49-F238E27FC236}">
                <a16:creationId xmlns:a16="http://schemas.microsoft.com/office/drawing/2014/main" id="{67D1F9DB-4BCE-E007-7D3E-286C1DA7E6E2}"/>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599E3AD8-4F2E-33B7-37A3-FE8756C61D57}"/>
              </a:ext>
            </a:extLst>
          </p:cNvPr>
          <p:cNvSpPr>
            <a:spLocks noGrp="1"/>
          </p:cNvSpPr>
          <p:nvPr>
            <p:ph type="sldNum" sz="quarter" idx="12"/>
          </p:nvPr>
        </p:nvSpPr>
        <p:spPr/>
        <p:txBody>
          <a:bodyPr/>
          <a:lstStyle/>
          <a:p>
            <a:fld id="{EDA0AF9B-7DC0-4CD3-A131-05243FC46877}" type="slidenum">
              <a:rPr lang="en-GB" smtClean="0"/>
              <a:t>‹#›</a:t>
            </a:fld>
            <a:endParaRPr lang="en-GB" dirty="0"/>
          </a:p>
        </p:txBody>
      </p:sp>
    </p:spTree>
    <p:extLst>
      <p:ext uri="{BB962C8B-B14F-4D97-AF65-F5344CB8AC3E}">
        <p14:creationId xmlns:p14="http://schemas.microsoft.com/office/powerpoint/2010/main" val="15705088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55E34D-7D64-CA8D-937C-C498FE5A1098}"/>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5557E98A-C609-FE8C-44E9-24B7D829C2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C0FB5E23-1B11-CB5B-A8EF-0B063FCFEAAB}"/>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8FDBEE-E00D-47B0-83BD-E53F86840137}" type="datetimeFigureOut">
              <a:rPr lang="en-GB" smtClean="0"/>
              <a:t>16/08/2022</a:t>
            </a:fld>
            <a:endParaRPr lang="en-GB" dirty="0"/>
          </a:p>
        </p:txBody>
      </p:sp>
      <p:sp>
        <p:nvSpPr>
          <p:cNvPr id="5" name="Footer Placeholder 4">
            <a:extLst>
              <a:ext uri="{FF2B5EF4-FFF2-40B4-BE49-F238E27FC236}">
                <a16:creationId xmlns:a16="http://schemas.microsoft.com/office/drawing/2014/main" id="{25FE63D6-BF7F-671B-F2FD-289F0B7436CB}"/>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4B510BC6-2368-F19C-CBC0-30C682A80932}"/>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A0AF9B-7DC0-4CD3-A131-05243FC46877}" type="slidenum">
              <a:rPr lang="en-GB" smtClean="0"/>
              <a:t>‹#›</a:t>
            </a:fld>
            <a:endParaRPr lang="en-GB" dirty="0"/>
          </a:p>
        </p:txBody>
      </p:sp>
    </p:spTree>
    <p:extLst>
      <p:ext uri="{BB962C8B-B14F-4D97-AF65-F5344CB8AC3E}">
        <p14:creationId xmlns:p14="http://schemas.microsoft.com/office/powerpoint/2010/main" val="39996989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chart" Target="../charts/chart3.xml"/></Relationships>
</file>

<file path=ppt/slides/_rels/slide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4D211D2-0127-E578-43EE-C588FC18FABB}"/>
              </a:ext>
            </a:extLst>
          </p:cNvPr>
          <p:cNvPicPr/>
          <p:nvPr/>
        </p:nvPicPr>
        <p:blipFill>
          <a:blip r:embed="rId2"/>
          <a:stretch>
            <a:fillRect/>
          </a:stretch>
        </p:blipFill>
        <p:spPr>
          <a:xfrm>
            <a:off x="868218" y="0"/>
            <a:ext cx="11323782" cy="6858000"/>
          </a:xfrm>
          <a:prstGeom prst="rect">
            <a:avLst/>
          </a:prstGeom>
        </p:spPr>
      </p:pic>
      <p:pic>
        <p:nvPicPr>
          <p:cNvPr id="11" name="Picture 10">
            <a:extLst>
              <a:ext uri="{FF2B5EF4-FFF2-40B4-BE49-F238E27FC236}">
                <a16:creationId xmlns:a16="http://schemas.microsoft.com/office/drawing/2014/main" id="{AB215C60-AF33-747B-B424-9805D8727669}"/>
              </a:ext>
            </a:extLst>
          </p:cNvPr>
          <p:cNvPicPr/>
          <p:nvPr/>
        </p:nvPicPr>
        <p:blipFill>
          <a:blip r:embed="rId3"/>
          <a:stretch>
            <a:fillRect/>
          </a:stretch>
        </p:blipFill>
        <p:spPr>
          <a:xfrm>
            <a:off x="0" y="0"/>
            <a:ext cx="3408218" cy="3583709"/>
          </a:xfrm>
          <a:prstGeom prst="rect">
            <a:avLst/>
          </a:prstGeom>
        </p:spPr>
      </p:pic>
    </p:spTree>
    <p:extLst>
      <p:ext uri="{BB962C8B-B14F-4D97-AF65-F5344CB8AC3E}">
        <p14:creationId xmlns:p14="http://schemas.microsoft.com/office/powerpoint/2010/main" val="2622807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28FF88A3-8EBC-4142-8CC2-EBE257ED6C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37B88CAF-6159-083A-9574-DE7A1B642590}"/>
              </a:ext>
            </a:extLst>
          </p:cNvPr>
          <p:cNvGrpSpPr/>
          <p:nvPr/>
        </p:nvGrpSpPr>
        <p:grpSpPr>
          <a:xfrm>
            <a:off x="218313" y="533399"/>
            <a:ext cx="11535423" cy="5791201"/>
            <a:chOff x="318937" y="0"/>
            <a:chExt cx="16852324" cy="8210548"/>
          </a:xfrm>
        </p:grpSpPr>
        <p:sp>
          <p:nvSpPr>
            <p:cNvPr id="8" name="Shape 216">
              <a:extLst>
                <a:ext uri="{FF2B5EF4-FFF2-40B4-BE49-F238E27FC236}">
                  <a16:creationId xmlns:a16="http://schemas.microsoft.com/office/drawing/2014/main" id="{533C46E2-5A2C-90F2-F4E1-984BA782B55E}"/>
                </a:ext>
              </a:extLst>
            </p:cNvPr>
            <p:cNvSpPr/>
            <p:nvPr/>
          </p:nvSpPr>
          <p:spPr>
            <a:xfrm>
              <a:off x="797790" y="0"/>
              <a:ext cx="16373471" cy="8210548"/>
            </a:xfrm>
            <a:custGeom>
              <a:avLst/>
              <a:gdLst/>
              <a:ahLst/>
              <a:cxnLst/>
              <a:rect l="0" t="0" r="0" b="0"/>
              <a:pathLst>
                <a:path w="16373469" h="8210548">
                  <a:moveTo>
                    <a:pt x="0" y="0"/>
                  </a:moveTo>
                  <a:lnTo>
                    <a:pt x="16373469" y="0"/>
                  </a:lnTo>
                  <a:lnTo>
                    <a:pt x="16373469" y="8210548"/>
                  </a:lnTo>
                  <a:lnTo>
                    <a:pt x="0" y="8210548"/>
                  </a:lnTo>
                  <a:lnTo>
                    <a:pt x="0" y="0"/>
                  </a:lnTo>
                </a:path>
              </a:pathLst>
            </a:custGeom>
            <a:ln w="0" cap="flat">
              <a:miter lim="127000"/>
            </a:ln>
          </p:spPr>
          <p:style>
            <a:lnRef idx="0">
              <a:srgbClr val="000000">
                <a:alpha val="0"/>
              </a:srgbClr>
            </a:lnRef>
            <a:fillRef idx="1">
              <a:srgbClr val="E9EBEA"/>
            </a:fillRef>
            <a:effectRef idx="0">
              <a:scrgbClr r="0" g="0" b="0"/>
            </a:effectRef>
            <a:fontRef idx="none"/>
          </p:style>
          <p:txBody>
            <a:bodyPr/>
            <a:lstStyle/>
            <a:p>
              <a:endParaRPr lang="en-GB"/>
            </a:p>
          </p:txBody>
        </p:sp>
        <p:pic>
          <p:nvPicPr>
            <p:cNvPr id="9" name="Picture 8">
              <a:extLst>
                <a:ext uri="{FF2B5EF4-FFF2-40B4-BE49-F238E27FC236}">
                  <a16:creationId xmlns:a16="http://schemas.microsoft.com/office/drawing/2014/main" id="{69BCD2EE-C983-9914-C829-A8B81B5336A0}"/>
                </a:ext>
              </a:extLst>
            </p:cNvPr>
            <p:cNvPicPr/>
            <p:nvPr/>
          </p:nvPicPr>
          <p:blipFill>
            <a:blip r:embed="rId2"/>
            <a:stretch>
              <a:fillRect/>
            </a:stretch>
          </p:blipFill>
          <p:spPr>
            <a:xfrm>
              <a:off x="318937" y="1678078"/>
              <a:ext cx="6213443" cy="5553661"/>
            </a:xfrm>
            <a:prstGeom prst="rect">
              <a:avLst/>
            </a:prstGeom>
          </p:spPr>
        </p:pic>
        <p:sp>
          <p:nvSpPr>
            <p:cNvPr id="28" name="Rectangle 27">
              <a:extLst>
                <a:ext uri="{FF2B5EF4-FFF2-40B4-BE49-F238E27FC236}">
                  <a16:creationId xmlns:a16="http://schemas.microsoft.com/office/drawing/2014/main" id="{195AD72B-0361-C814-5AD1-ED6CE74F50DB}"/>
                </a:ext>
              </a:extLst>
            </p:cNvPr>
            <p:cNvSpPr/>
            <p:nvPr/>
          </p:nvSpPr>
          <p:spPr>
            <a:xfrm>
              <a:off x="6756704" y="619586"/>
              <a:ext cx="10319942" cy="960972"/>
            </a:xfrm>
            <a:prstGeom prst="rect">
              <a:avLst/>
            </a:prstGeom>
            <a:ln>
              <a:noFill/>
            </a:ln>
          </p:spPr>
          <p:txBody>
            <a:bodyPr vert="horz" lIns="0" tIns="0" rIns="0" bIns="0" rtlCol="0">
              <a:noAutofit/>
            </a:bodyPr>
            <a:lstStyle/>
            <a:p>
              <a:pPr>
                <a:lnSpc>
                  <a:spcPct val="107000"/>
                </a:lnSpc>
                <a:spcAft>
                  <a:spcPts val="800"/>
                </a:spcAft>
              </a:pPr>
              <a:r>
                <a:rPr lang="en-GB" sz="3600" b="1" u="sng" dirty="0">
                  <a:solidFill>
                    <a:srgbClr val="0F232D"/>
                  </a:solidFill>
                  <a:latin typeface="+mj-lt"/>
                  <a:ea typeface="Calibri" panose="020F0502020204030204" pitchFamily="34" charset="0"/>
                  <a:cs typeface="Times New Roman" panose="02020603050405020304" pitchFamily="18" charset="0"/>
                </a:rPr>
                <a:t>Variable Compensation Plans(VCP)</a:t>
              </a:r>
              <a:endParaRPr lang="en-GB" sz="1100" dirty="0">
                <a:solidFill>
                  <a:srgbClr val="0F232D"/>
                </a:solidFill>
                <a:effectLst/>
                <a:latin typeface="Calibri" panose="020F0502020204030204" pitchFamily="34" charset="0"/>
                <a:ea typeface="Calibri" panose="020F0502020204030204" pitchFamily="34" charset="0"/>
              </a:endParaRPr>
            </a:p>
          </p:txBody>
        </p:sp>
      </p:grpSp>
      <p:grpSp>
        <p:nvGrpSpPr>
          <p:cNvPr id="35" name="Group 34">
            <a:extLst>
              <a:ext uri="{FF2B5EF4-FFF2-40B4-BE49-F238E27FC236}">
                <a16:creationId xmlns:a16="http://schemas.microsoft.com/office/drawing/2014/main" id="{27D8A815-1B1F-4DB5-A03C-F4987CF0CB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27777" y="343106"/>
            <a:ext cx="1692092" cy="1852591"/>
            <a:chOff x="790870" y="911082"/>
            <a:chExt cx="2191635" cy="2442764"/>
          </a:xfrm>
        </p:grpSpPr>
        <p:sp>
          <p:nvSpPr>
            <p:cNvPr id="36" name="Freeform 5">
              <a:extLst>
                <a:ext uri="{FF2B5EF4-FFF2-40B4-BE49-F238E27FC236}">
                  <a16:creationId xmlns:a16="http://schemas.microsoft.com/office/drawing/2014/main" id="{261388EF-B4CE-4326-979A-2F53CED606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Freeform 5">
              <a:extLst>
                <a:ext uri="{FF2B5EF4-FFF2-40B4-BE49-F238E27FC236}">
                  <a16:creationId xmlns:a16="http://schemas.microsoft.com/office/drawing/2014/main" id="{33A25547-9075-4BDB-8F46-BA09E76AA3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Freeform 5">
              <a:extLst>
                <a:ext uri="{FF2B5EF4-FFF2-40B4-BE49-F238E27FC236}">
                  <a16:creationId xmlns:a16="http://schemas.microsoft.com/office/drawing/2014/main" id="{1D917FAD-3240-4D3F-91A0-9571F75DC6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0" name="Content Placeholder 29">
            <a:extLst>
              <a:ext uri="{FF2B5EF4-FFF2-40B4-BE49-F238E27FC236}">
                <a16:creationId xmlns:a16="http://schemas.microsoft.com/office/drawing/2014/main" id="{9CE7D738-FA17-3022-9DF7-1AABA999D951}"/>
              </a:ext>
            </a:extLst>
          </p:cNvPr>
          <p:cNvSpPr>
            <a:spLocks noGrp="1"/>
          </p:cNvSpPr>
          <p:nvPr>
            <p:ph idx="1"/>
          </p:nvPr>
        </p:nvSpPr>
        <p:spPr>
          <a:xfrm>
            <a:off x="4471417" y="1693024"/>
            <a:ext cx="7217555" cy="4282662"/>
          </a:xfrm>
        </p:spPr>
        <p:txBody>
          <a:bodyPr>
            <a:normAutofit/>
          </a:bodyPr>
          <a:lstStyle/>
          <a:p>
            <a:pPr marL="0" indent="0" algn="just">
              <a:buNone/>
            </a:pPr>
            <a:r>
              <a:rPr lang="en-GB" sz="2400" dirty="0">
                <a:solidFill>
                  <a:srgbClr val="0F232D"/>
                </a:solidFill>
                <a:latin typeface="+mj-lt"/>
                <a:ea typeface="Calibri" panose="020F0502020204030204" pitchFamily="34" charset="0"/>
                <a:cs typeface="Times New Roman" panose="02020603050405020304" pitchFamily="18" charset="0"/>
              </a:rPr>
              <a:t>Independent of fixed salary and linked to results.</a:t>
            </a:r>
          </a:p>
          <a:p>
            <a:pPr marL="0" indent="0" algn="just">
              <a:buNone/>
            </a:pPr>
            <a:r>
              <a:rPr lang="en-GB" sz="2400" u="sng" dirty="0">
                <a:solidFill>
                  <a:srgbClr val="0F232D"/>
                </a:solidFill>
                <a:latin typeface="+mj-lt"/>
                <a:ea typeface="Calibri" panose="020F0502020204030204" pitchFamily="34" charset="0"/>
                <a:cs typeface="Times New Roman" panose="02020603050405020304" pitchFamily="18" charset="0"/>
              </a:rPr>
              <a:t>Types</a:t>
            </a:r>
            <a:r>
              <a:rPr lang="en-GB" sz="2400" dirty="0">
                <a:solidFill>
                  <a:srgbClr val="0F232D"/>
                </a:solidFill>
                <a:latin typeface="+mj-lt"/>
                <a:ea typeface="Calibri" panose="020F0502020204030204" pitchFamily="34" charset="0"/>
                <a:cs typeface="Times New Roman" panose="02020603050405020304" pitchFamily="18" charset="0"/>
              </a:rPr>
              <a:t>:  </a:t>
            </a:r>
          </a:p>
          <a:p>
            <a:pPr algn="just">
              <a:buFontTx/>
              <a:buChar char="-"/>
            </a:pPr>
            <a:r>
              <a:rPr lang="en-GB" sz="2400" dirty="0">
                <a:solidFill>
                  <a:srgbClr val="0F232D"/>
                </a:solidFill>
                <a:latin typeface="+mj-lt"/>
                <a:ea typeface="Calibri" panose="020F0502020204030204" pitchFamily="34" charset="0"/>
                <a:cs typeface="Times New Roman" panose="02020603050405020304" pitchFamily="18" charset="0"/>
              </a:rPr>
              <a:t>a performance-based reward, linked to a role and payable based on results; or</a:t>
            </a:r>
          </a:p>
          <a:p>
            <a:pPr algn="just">
              <a:buFontTx/>
              <a:buChar char="-"/>
            </a:pPr>
            <a:r>
              <a:rPr lang="en-GB" sz="2400" dirty="0">
                <a:solidFill>
                  <a:srgbClr val="0F232D"/>
                </a:solidFill>
                <a:latin typeface="+mj-lt"/>
                <a:ea typeface="Calibri" panose="020F0502020204030204" pitchFamily="34" charset="0"/>
                <a:cs typeface="Times New Roman" panose="02020603050405020304" pitchFamily="18" charset="0"/>
              </a:rPr>
              <a:t>a measurable incentive, with a direct horizon line and the pay mechanically linked to the result.</a:t>
            </a:r>
          </a:p>
          <a:p>
            <a:pPr algn="just">
              <a:buFontTx/>
              <a:buChar char="-"/>
            </a:pPr>
            <a:r>
              <a:rPr lang="en-GB" sz="2400" dirty="0">
                <a:solidFill>
                  <a:srgbClr val="0F232D"/>
                </a:solidFill>
                <a:latin typeface="+mj-lt"/>
                <a:ea typeface="Calibri" panose="020F0502020204030204" pitchFamily="34" charset="0"/>
                <a:cs typeface="Times New Roman" panose="02020603050405020304" pitchFamily="18" charset="0"/>
              </a:rPr>
              <a:t>a bonus award, has many ways of being realised, but refers to a remuneration conditioned to the results of the employee, team, or the entire company in a particular period.</a:t>
            </a:r>
          </a:p>
        </p:txBody>
      </p:sp>
    </p:spTree>
    <p:extLst>
      <p:ext uri="{BB962C8B-B14F-4D97-AF65-F5344CB8AC3E}">
        <p14:creationId xmlns:p14="http://schemas.microsoft.com/office/powerpoint/2010/main" val="458492306"/>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A4EEF-35E8-A6AD-2275-CFF1E57160D6}"/>
              </a:ext>
            </a:extLst>
          </p:cNvPr>
          <p:cNvSpPr>
            <a:spLocks noGrp="1"/>
          </p:cNvSpPr>
          <p:nvPr>
            <p:ph type="title"/>
          </p:nvPr>
        </p:nvSpPr>
        <p:spPr>
          <a:xfrm>
            <a:off x="2600323" y="323849"/>
            <a:ext cx="9258302" cy="6448425"/>
          </a:xfrm>
        </p:spPr>
        <p:txBody>
          <a:bodyPr>
            <a:normAutofit/>
          </a:bodyPr>
          <a:lstStyle/>
          <a:p>
            <a:r>
              <a:rPr lang="en-GB" sz="2400" u="sng" dirty="0">
                <a:solidFill>
                  <a:schemeClr val="accent1"/>
                </a:solidFill>
                <a:latin typeface="Calibri" panose="020F0502020204030204" pitchFamily="34" charset="0"/>
                <a:ea typeface="Calibri" panose="020F0502020204030204" pitchFamily="34" charset="0"/>
              </a:rPr>
              <a:t>The benefits of a well designed VCP:</a:t>
            </a:r>
            <a:br>
              <a:rPr lang="en-GB" sz="2400" u="sng" dirty="0">
                <a:solidFill>
                  <a:schemeClr val="accent1"/>
                </a:solidFill>
                <a:latin typeface="Calibri" panose="020F0502020204030204" pitchFamily="34" charset="0"/>
                <a:ea typeface="Calibri" panose="020F0502020204030204" pitchFamily="34" charset="0"/>
              </a:rPr>
            </a:br>
            <a:br>
              <a:rPr lang="en-GB" sz="2400" dirty="0">
                <a:solidFill>
                  <a:schemeClr val="accent1"/>
                </a:solidFill>
              </a:rPr>
            </a:br>
            <a:r>
              <a:rPr lang="en-GB" sz="2400" dirty="0">
                <a:solidFill>
                  <a:schemeClr val="accent1"/>
                </a:solidFill>
              </a:rPr>
              <a:t>Employees who deliver the results required by the company usually get a  higher and more motivating remuneration in comparison to their peers in other companies, which results also in the company being seen more attractive from the outside;</a:t>
            </a:r>
            <a:br>
              <a:rPr lang="en-GB" sz="2400" dirty="0">
                <a:solidFill>
                  <a:schemeClr val="accent1"/>
                </a:solidFill>
              </a:rPr>
            </a:br>
            <a:r>
              <a:rPr lang="en-GB" sz="2400" dirty="0">
                <a:solidFill>
                  <a:schemeClr val="accent1"/>
                </a:solidFill>
              </a:rPr>
              <a:t> </a:t>
            </a:r>
            <a:br>
              <a:rPr lang="en-GB" sz="2400" dirty="0">
                <a:solidFill>
                  <a:schemeClr val="accent1"/>
                </a:solidFill>
              </a:rPr>
            </a:br>
            <a:r>
              <a:rPr lang="en-GB" sz="2400" dirty="0">
                <a:solidFill>
                  <a:schemeClr val="accent1"/>
                </a:solidFill>
              </a:rPr>
              <a:t>When the employees of the company feel well remunerated, their performance levels and execution capacity of tasks will naturally go higher in comparison to other companies.  </a:t>
            </a:r>
            <a:br>
              <a:rPr lang="en-GB" sz="2400" dirty="0">
                <a:solidFill>
                  <a:schemeClr val="accent1"/>
                </a:solidFill>
              </a:rPr>
            </a:br>
            <a:br>
              <a:rPr lang="en-GB" sz="2400" dirty="0">
                <a:solidFill>
                  <a:schemeClr val="accent1"/>
                </a:solidFill>
              </a:rPr>
            </a:br>
            <a:r>
              <a:rPr lang="en-GB" sz="2400" dirty="0">
                <a:solidFill>
                  <a:schemeClr val="accent1"/>
                </a:solidFill>
              </a:rPr>
              <a:t>Ideal department for VCP: </a:t>
            </a:r>
            <a:br>
              <a:rPr lang="en-GB" sz="2400" dirty="0">
                <a:solidFill>
                  <a:schemeClr val="accent1"/>
                </a:solidFill>
              </a:rPr>
            </a:br>
            <a:r>
              <a:rPr lang="en-GB" sz="2400" dirty="0">
                <a:solidFill>
                  <a:schemeClr val="accent1"/>
                </a:solidFill>
              </a:rPr>
              <a:t>- Salaries Fixed and Standardised</a:t>
            </a:r>
            <a:br>
              <a:rPr lang="en-GB" sz="2400" dirty="0">
                <a:solidFill>
                  <a:schemeClr val="accent1"/>
                </a:solidFill>
              </a:rPr>
            </a:br>
            <a:r>
              <a:rPr lang="en-GB" sz="2400" dirty="0">
                <a:solidFill>
                  <a:schemeClr val="accent1"/>
                </a:solidFill>
              </a:rPr>
              <a:t>- Wide workforce to handle everyday tasks without delays</a:t>
            </a:r>
            <a:br>
              <a:rPr lang="en-GB" sz="2400" dirty="0">
                <a:solidFill>
                  <a:schemeClr val="accent1"/>
                </a:solidFill>
              </a:rPr>
            </a:br>
            <a:r>
              <a:rPr lang="en-GB" sz="2400" dirty="0">
                <a:solidFill>
                  <a:schemeClr val="accent1"/>
                </a:solidFill>
              </a:rPr>
              <a:t>- No underperformers</a:t>
            </a:r>
            <a:br>
              <a:rPr lang="en-GB" sz="2400" dirty="0">
                <a:solidFill>
                  <a:schemeClr val="accent1"/>
                </a:solidFill>
              </a:rPr>
            </a:br>
            <a:r>
              <a:rPr lang="en-GB" sz="2400" dirty="0">
                <a:solidFill>
                  <a:schemeClr val="accent1"/>
                </a:solidFill>
              </a:rPr>
              <a:t>- The need to push that extra performance from the workforce</a:t>
            </a:r>
            <a:br>
              <a:rPr lang="en-GB" sz="2400" dirty="0">
                <a:solidFill>
                  <a:schemeClr val="accent1"/>
                </a:solidFill>
              </a:rPr>
            </a:br>
            <a:br>
              <a:rPr lang="en-GB" sz="2400" dirty="0">
                <a:solidFill>
                  <a:schemeClr val="accent1"/>
                </a:solidFill>
              </a:rPr>
            </a:br>
            <a:endParaRPr lang="en-GB" sz="2400" u="sng" dirty="0">
              <a:solidFill>
                <a:schemeClr val="accent1"/>
              </a:solidFill>
              <a:effectLst/>
              <a:latin typeface="Calibri" panose="020F0502020204030204" pitchFamily="34" charset="0"/>
              <a:ea typeface="Calibri" panose="020F0502020204030204" pitchFamily="34" charset="0"/>
            </a:endParaRPr>
          </a:p>
        </p:txBody>
      </p:sp>
      <p:pic>
        <p:nvPicPr>
          <p:cNvPr id="5" name="Picture 4">
            <a:extLst>
              <a:ext uri="{FF2B5EF4-FFF2-40B4-BE49-F238E27FC236}">
                <a16:creationId xmlns:a16="http://schemas.microsoft.com/office/drawing/2014/main" id="{D5A3F290-5ED5-0F5A-58B6-DDDB5CCC56C7}"/>
              </a:ext>
            </a:extLst>
          </p:cNvPr>
          <p:cNvPicPr>
            <a:picLocks noChangeAspect="1"/>
          </p:cNvPicPr>
          <p:nvPr/>
        </p:nvPicPr>
        <p:blipFill>
          <a:blip r:embed="rId2"/>
          <a:stretch>
            <a:fillRect/>
          </a:stretch>
        </p:blipFill>
        <p:spPr>
          <a:xfrm>
            <a:off x="0" y="1304805"/>
            <a:ext cx="2292468" cy="4667490"/>
          </a:xfrm>
          <a:prstGeom prst="rect">
            <a:avLst/>
          </a:prstGeom>
        </p:spPr>
      </p:pic>
    </p:spTree>
    <p:extLst>
      <p:ext uri="{BB962C8B-B14F-4D97-AF65-F5344CB8AC3E}">
        <p14:creationId xmlns:p14="http://schemas.microsoft.com/office/powerpoint/2010/main" val="2729507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Diagram&#10;&#10;Description automatically generated">
            <a:extLst>
              <a:ext uri="{FF2B5EF4-FFF2-40B4-BE49-F238E27FC236}">
                <a16:creationId xmlns:a16="http://schemas.microsoft.com/office/drawing/2014/main" id="{A4D7B386-9150-8035-1529-BBFA0301F9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1278582"/>
            <a:ext cx="10905066" cy="5070855"/>
          </a:xfrm>
          <a:prstGeom prst="rect">
            <a:avLst/>
          </a:prstGeom>
        </p:spPr>
      </p:pic>
      <p:sp>
        <p:nvSpPr>
          <p:cNvPr id="6" name="TextBox 5">
            <a:extLst>
              <a:ext uri="{FF2B5EF4-FFF2-40B4-BE49-F238E27FC236}">
                <a16:creationId xmlns:a16="http://schemas.microsoft.com/office/drawing/2014/main" id="{F3684D60-0B60-500B-E8AE-E28E222BE21C}"/>
              </a:ext>
            </a:extLst>
          </p:cNvPr>
          <p:cNvSpPr txBox="1"/>
          <p:nvPr/>
        </p:nvSpPr>
        <p:spPr>
          <a:xfrm>
            <a:off x="1465794" y="2092217"/>
            <a:ext cx="1202267" cy="553998"/>
          </a:xfrm>
          <a:prstGeom prst="rect">
            <a:avLst/>
          </a:prstGeom>
          <a:noFill/>
        </p:spPr>
        <p:txBody>
          <a:bodyPr wrap="square" rtlCol="0">
            <a:spAutoFit/>
          </a:bodyPr>
          <a:lstStyle/>
          <a:p>
            <a:r>
              <a:rPr lang="en-GB" sz="3000" dirty="0">
                <a:solidFill>
                  <a:srgbClr val="0F232D"/>
                </a:solidFill>
              </a:rPr>
              <a:t>Bonus</a:t>
            </a:r>
          </a:p>
        </p:txBody>
      </p:sp>
      <p:sp>
        <p:nvSpPr>
          <p:cNvPr id="7" name="TextBox 6">
            <a:extLst>
              <a:ext uri="{FF2B5EF4-FFF2-40B4-BE49-F238E27FC236}">
                <a16:creationId xmlns:a16="http://schemas.microsoft.com/office/drawing/2014/main" id="{87601F28-58C9-3813-E8C4-110370F860B7}"/>
              </a:ext>
            </a:extLst>
          </p:cNvPr>
          <p:cNvSpPr txBox="1"/>
          <p:nvPr/>
        </p:nvSpPr>
        <p:spPr>
          <a:xfrm>
            <a:off x="3718983" y="1877427"/>
            <a:ext cx="2181225" cy="1015663"/>
          </a:xfrm>
          <a:prstGeom prst="rect">
            <a:avLst/>
          </a:prstGeom>
          <a:noFill/>
        </p:spPr>
        <p:txBody>
          <a:bodyPr wrap="square" rtlCol="0">
            <a:spAutoFit/>
          </a:bodyPr>
          <a:lstStyle/>
          <a:p>
            <a:pPr algn="ctr"/>
            <a:r>
              <a:rPr lang="en-GB" sz="3000" dirty="0">
                <a:solidFill>
                  <a:srgbClr val="0F232D"/>
                </a:solidFill>
              </a:rPr>
              <a:t>Awards and Incentives</a:t>
            </a:r>
          </a:p>
        </p:txBody>
      </p:sp>
      <p:sp>
        <p:nvSpPr>
          <p:cNvPr id="8" name="TextBox 7">
            <a:extLst>
              <a:ext uri="{FF2B5EF4-FFF2-40B4-BE49-F238E27FC236}">
                <a16:creationId xmlns:a16="http://schemas.microsoft.com/office/drawing/2014/main" id="{27A16285-75A0-3287-6DE0-DFA5DF6F500C}"/>
              </a:ext>
            </a:extLst>
          </p:cNvPr>
          <p:cNvSpPr txBox="1"/>
          <p:nvPr/>
        </p:nvSpPr>
        <p:spPr>
          <a:xfrm>
            <a:off x="6434144" y="2232860"/>
            <a:ext cx="2181225" cy="2062103"/>
          </a:xfrm>
          <a:prstGeom prst="rect">
            <a:avLst/>
          </a:prstGeom>
          <a:noFill/>
        </p:spPr>
        <p:txBody>
          <a:bodyPr wrap="square" rtlCol="0">
            <a:spAutoFit/>
          </a:bodyPr>
          <a:lstStyle/>
          <a:p>
            <a:pPr algn="ctr"/>
            <a:r>
              <a:rPr lang="en-GB" sz="3200" dirty="0">
                <a:solidFill>
                  <a:srgbClr val="0F232D"/>
                </a:solidFill>
              </a:rPr>
              <a:t>Profit Sharing and Results (PLR) </a:t>
            </a:r>
          </a:p>
        </p:txBody>
      </p:sp>
      <p:sp>
        <p:nvSpPr>
          <p:cNvPr id="9" name="TextBox 8">
            <a:extLst>
              <a:ext uri="{FF2B5EF4-FFF2-40B4-BE49-F238E27FC236}">
                <a16:creationId xmlns:a16="http://schemas.microsoft.com/office/drawing/2014/main" id="{FE9CBFE1-BB11-CB2E-124A-6923C9E731DB}"/>
              </a:ext>
            </a:extLst>
          </p:cNvPr>
          <p:cNvSpPr txBox="1"/>
          <p:nvPr/>
        </p:nvSpPr>
        <p:spPr>
          <a:xfrm>
            <a:off x="9177348" y="2022536"/>
            <a:ext cx="2181225" cy="553998"/>
          </a:xfrm>
          <a:prstGeom prst="rect">
            <a:avLst/>
          </a:prstGeom>
          <a:noFill/>
        </p:spPr>
        <p:txBody>
          <a:bodyPr wrap="square" rtlCol="0">
            <a:spAutoFit/>
          </a:bodyPr>
          <a:lstStyle/>
          <a:p>
            <a:r>
              <a:rPr lang="en-GB" sz="3000" dirty="0">
                <a:solidFill>
                  <a:srgbClr val="0F232D"/>
                </a:solidFill>
              </a:rPr>
              <a:t>Commission</a:t>
            </a:r>
          </a:p>
        </p:txBody>
      </p:sp>
      <p:sp>
        <p:nvSpPr>
          <p:cNvPr id="10" name="TextBox 9">
            <a:extLst>
              <a:ext uri="{FF2B5EF4-FFF2-40B4-BE49-F238E27FC236}">
                <a16:creationId xmlns:a16="http://schemas.microsoft.com/office/drawing/2014/main" id="{B05C4DAE-A1C8-6D16-A2E4-61ED4BC36524}"/>
              </a:ext>
            </a:extLst>
          </p:cNvPr>
          <p:cNvSpPr txBox="1"/>
          <p:nvPr/>
        </p:nvSpPr>
        <p:spPr>
          <a:xfrm>
            <a:off x="933455" y="3657788"/>
            <a:ext cx="2266943" cy="553998"/>
          </a:xfrm>
          <a:prstGeom prst="rect">
            <a:avLst/>
          </a:prstGeom>
          <a:noFill/>
        </p:spPr>
        <p:txBody>
          <a:bodyPr wrap="square" rtlCol="0">
            <a:spAutoFit/>
          </a:bodyPr>
          <a:lstStyle/>
          <a:p>
            <a:r>
              <a:rPr lang="en-GB" sz="3000" dirty="0">
                <a:solidFill>
                  <a:srgbClr val="0F232D"/>
                </a:solidFill>
              </a:rPr>
              <a:t>Shareholding </a:t>
            </a:r>
          </a:p>
        </p:txBody>
      </p:sp>
      <p:sp>
        <p:nvSpPr>
          <p:cNvPr id="11" name="TextBox 10">
            <a:extLst>
              <a:ext uri="{FF2B5EF4-FFF2-40B4-BE49-F238E27FC236}">
                <a16:creationId xmlns:a16="http://schemas.microsoft.com/office/drawing/2014/main" id="{390B3A15-4FD1-D2EC-8922-C2E8D5797BCF}"/>
              </a:ext>
            </a:extLst>
          </p:cNvPr>
          <p:cNvSpPr txBox="1"/>
          <p:nvPr/>
        </p:nvSpPr>
        <p:spPr>
          <a:xfrm>
            <a:off x="862018" y="5072562"/>
            <a:ext cx="2409819" cy="1015663"/>
          </a:xfrm>
          <a:prstGeom prst="rect">
            <a:avLst/>
          </a:prstGeom>
          <a:noFill/>
        </p:spPr>
        <p:txBody>
          <a:bodyPr wrap="square" rtlCol="0">
            <a:spAutoFit/>
          </a:bodyPr>
          <a:lstStyle/>
          <a:p>
            <a:pPr algn="ctr"/>
            <a:r>
              <a:rPr lang="en-GB" sz="3000" dirty="0">
                <a:solidFill>
                  <a:srgbClr val="0F232D"/>
                </a:solidFill>
              </a:rPr>
              <a:t>Strategic Remuneration </a:t>
            </a:r>
          </a:p>
        </p:txBody>
      </p:sp>
      <p:sp>
        <p:nvSpPr>
          <p:cNvPr id="12" name="TextBox 11">
            <a:extLst>
              <a:ext uri="{FF2B5EF4-FFF2-40B4-BE49-F238E27FC236}">
                <a16:creationId xmlns:a16="http://schemas.microsoft.com/office/drawing/2014/main" id="{0A593961-158B-C185-2767-51BB026CBCFC}"/>
              </a:ext>
            </a:extLst>
          </p:cNvPr>
          <p:cNvSpPr txBox="1"/>
          <p:nvPr/>
        </p:nvSpPr>
        <p:spPr>
          <a:xfrm>
            <a:off x="3577569" y="3779899"/>
            <a:ext cx="2464052" cy="1477328"/>
          </a:xfrm>
          <a:prstGeom prst="rect">
            <a:avLst/>
          </a:prstGeom>
          <a:noFill/>
        </p:spPr>
        <p:txBody>
          <a:bodyPr wrap="square" rtlCol="0">
            <a:spAutoFit/>
          </a:bodyPr>
          <a:lstStyle/>
          <a:p>
            <a:pPr algn="ctr"/>
            <a:r>
              <a:rPr lang="en-GB" sz="3000" dirty="0">
                <a:solidFill>
                  <a:srgbClr val="0F232D"/>
                </a:solidFill>
              </a:rPr>
              <a:t>Equity Compensation Plan</a:t>
            </a:r>
          </a:p>
        </p:txBody>
      </p:sp>
      <p:sp>
        <p:nvSpPr>
          <p:cNvPr id="13" name="TextBox 12">
            <a:extLst>
              <a:ext uri="{FF2B5EF4-FFF2-40B4-BE49-F238E27FC236}">
                <a16:creationId xmlns:a16="http://schemas.microsoft.com/office/drawing/2014/main" id="{F57D3F74-EF56-46B8-8341-BF71359DD887}"/>
              </a:ext>
            </a:extLst>
          </p:cNvPr>
          <p:cNvSpPr txBox="1"/>
          <p:nvPr/>
        </p:nvSpPr>
        <p:spPr>
          <a:xfrm>
            <a:off x="6391285" y="5072562"/>
            <a:ext cx="2266943" cy="1015663"/>
          </a:xfrm>
          <a:prstGeom prst="rect">
            <a:avLst/>
          </a:prstGeom>
          <a:noFill/>
        </p:spPr>
        <p:txBody>
          <a:bodyPr wrap="square" rtlCol="0">
            <a:spAutoFit/>
          </a:bodyPr>
          <a:lstStyle/>
          <a:p>
            <a:pPr algn="ctr"/>
            <a:r>
              <a:rPr lang="en-GB" sz="3000" dirty="0">
                <a:solidFill>
                  <a:srgbClr val="0F232D"/>
                </a:solidFill>
              </a:rPr>
              <a:t>Bonus Share (PPA’s)</a:t>
            </a:r>
          </a:p>
        </p:txBody>
      </p:sp>
      <p:sp>
        <p:nvSpPr>
          <p:cNvPr id="14" name="TextBox 13">
            <a:extLst>
              <a:ext uri="{FF2B5EF4-FFF2-40B4-BE49-F238E27FC236}">
                <a16:creationId xmlns:a16="http://schemas.microsoft.com/office/drawing/2014/main" id="{34E8CE5C-6161-0C20-2D9B-531C72E1F465}"/>
              </a:ext>
            </a:extLst>
          </p:cNvPr>
          <p:cNvSpPr txBox="1"/>
          <p:nvPr/>
        </p:nvSpPr>
        <p:spPr>
          <a:xfrm>
            <a:off x="9019456" y="3404734"/>
            <a:ext cx="2497008" cy="1384995"/>
          </a:xfrm>
          <a:prstGeom prst="rect">
            <a:avLst/>
          </a:prstGeom>
          <a:noFill/>
        </p:spPr>
        <p:txBody>
          <a:bodyPr wrap="square" rtlCol="0">
            <a:spAutoFit/>
          </a:bodyPr>
          <a:lstStyle/>
          <a:p>
            <a:pPr algn="ctr"/>
            <a:r>
              <a:rPr lang="en-GB" sz="2800" dirty="0">
                <a:solidFill>
                  <a:srgbClr val="0F232D"/>
                </a:solidFill>
              </a:rPr>
              <a:t>Employee Value Proposition (EVP)</a:t>
            </a:r>
          </a:p>
        </p:txBody>
      </p:sp>
      <p:sp>
        <p:nvSpPr>
          <p:cNvPr id="15" name="TextBox 14">
            <a:extLst>
              <a:ext uri="{FF2B5EF4-FFF2-40B4-BE49-F238E27FC236}">
                <a16:creationId xmlns:a16="http://schemas.microsoft.com/office/drawing/2014/main" id="{A26EFE06-7F67-C332-C508-D2CC06381D9F}"/>
              </a:ext>
            </a:extLst>
          </p:cNvPr>
          <p:cNvSpPr txBox="1"/>
          <p:nvPr/>
        </p:nvSpPr>
        <p:spPr>
          <a:xfrm>
            <a:off x="9134489" y="5400379"/>
            <a:ext cx="2266943" cy="553998"/>
          </a:xfrm>
          <a:prstGeom prst="rect">
            <a:avLst/>
          </a:prstGeom>
          <a:noFill/>
        </p:spPr>
        <p:txBody>
          <a:bodyPr wrap="square" rtlCol="0">
            <a:spAutoFit/>
          </a:bodyPr>
          <a:lstStyle/>
          <a:p>
            <a:r>
              <a:rPr lang="en-GB" sz="3000" dirty="0">
                <a:solidFill>
                  <a:srgbClr val="0F232D"/>
                </a:solidFill>
              </a:rPr>
              <a:t>Shareholding </a:t>
            </a:r>
          </a:p>
        </p:txBody>
      </p:sp>
      <p:sp>
        <p:nvSpPr>
          <p:cNvPr id="17" name="TextBox 16">
            <a:extLst>
              <a:ext uri="{FF2B5EF4-FFF2-40B4-BE49-F238E27FC236}">
                <a16:creationId xmlns:a16="http://schemas.microsoft.com/office/drawing/2014/main" id="{BA54E256-2A0C-6816-C312-63E992C8BAF3}"/>
              </a:ext>
            </a:extLst>
          </p:cNvPr>
          <p:cNvSpPr txBox="1"/>
          <p:nvPr/>
        </p:nvSpPr>
        <p:spPr>
          <a:xfrm>
            <a:off x="3552295" y="5118728"/>
            <a:ext cx="2514600" cy="923330"/>
          </a:xfrm>
          <a:prstGeom prst="rect">
            <a:avLst/>
          </a:prstGeom>
          <a:noFill/>
        </p:spPr>
        <p:txBody>
          <a:bodyPr wrap="square">
            <a:spAutoFit/>
          </a:bodyPr>
          <a:lstStyle/>
          <a:p>
            <a:pPr algn="ctr"/>
            <a:r>
              <a:rPr lang="en-GB" sz="1800" dirty="0">
                <a:solidFill>
                  <a:srgbClr val="0F232D"/>
                </a:solidFill>
              </a:rPr>
              <a:t>(Stock options, Restricted stock, Full-Value Award, SAR…)</a:t>
            </a:r>
          </a:p>
        </p:txBody>
      </p:sp>
      <p:sp>
        <p:nvSpPr>
          <p:cNvPr id="18" name="TextBox 17">
            <a:extLst>
              <a:ext uri="{FF2B5EF4-FFF2-40B4-BE49-F238E27FC236}">
                <a16:creationId xmlns:a16="http://schemas.microsoft.com/office/drawing/2014/main" id="{5D4D86A6-509A-DAB3-8158-405ECB45B1A9}"/>
              </a:ext>
            </a:extLst>
          </p:cNvPr>
          <p:cNvSpPr txBox="1"/>
          <p:nvPr/>
        </p:nvSpPr>
        <p:spPr>
          <a:xfrm>
            <a:off x="862018" y="589534"/>
            <a:ext cx="9786932" cy="584775"/>
          </a:xfrm>
          <a:prstGeom prst="rect">
            <a:avLst/>
          </a:prstGeom>
          <a:noFill/>
        </p:spPr>
        <p:txBody>
          <a:bodyPr wrap="square" rtlCol="0">
            <a:spAutoFit/>
          </a:bodyPr>
          <a:lstStyle/>
          <a:p>
            <a:r>
              <a:rPr lang="en-GB" sz="3200" b="0" i="0" dirty="0">
                <a:solidFill>
                  <a:srgbClr val="0F232D"/>
                </a:solidFill>
                <a:effectLst/>
                <a:latin typeface="DDG_ProximaNova"/>
              </a:rPr>
              <a:t>DIFFERENT FORMS OF VARIABLE COMPENSATION:</a:t>
            </a:r>
            <a:endParaRPr lang="en-GB" sz="3000" dirty="0">
              <a:solidFill>
                <a:srgbClr val="0F232D"/>
              </a:solidFill>
            </a:endParaRPr>
          </a:p>
        </p:txBody>
      </p:sp>
    </p:spTree>
    <p:extLst>
      <p:ext uri="{BB962C8B-B14F-4D97-AF65-F5344CB8AC3E}">
        <p14:creationId xmlns:p14="http://schemas.microsoft.com/office/powerpoint/2010/main" val="7520904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6AD83A-DDDA-ECCD-B243-3D22D0240F1E}"/>
              </a:ext>
            </a:extLst>
          </p:cNvPr>
          <p:cNvSpPr>
            <a:spLocks noGrp="1"/>
          </p:cNvSpPr>
          <p:nvPr>
            <p:ph type="title"/>
          </p:nvPr>
        </p:nvSpPr>
        <p:spPr>
          <a:xfrm>
            <a:off x="914298" y="2021289"/>
            <a:ext cx="3893303" cy="2851464"/>
          </a:xfrm>
        </p:spPr>
        <p:txBody>
          <a:bodyPr>
            <a:normAutofit/>
          </a:bodyPr>
          <a:lstStyle/>
          <a:p>
            <a:r>
              <a:rPr lang="en-GB" sz="4100" dirty="0">
                <a:solidFill>
                  <a:srgbClr val="FFFFFF"/>
                </a:solidFill>
                <a:effectLst>
                  <a:outerShdw blurRad="38100" dist="38100" dir="2700000" algn="tl">
                    <a:srgbClr val="000000">
                      <a:alpha val="43137"/>
                    </a:srgbClr>
                  </a:outerShdw>
                </a:effectLst>
              </a:rPr>
              <a:t>BONIFICATION</a:t>
            </a:r>
            <a:r>
              <a:rPr lang="en-GB" sz="4100" dirty="0">
                <a:solidFill>
                  <a:srgbClr val="FFFFFF"/>
                </a:solidFill>
              </a:rPr>
              <a:t> :</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CF4CACA-8912-95BB-43D1-26C6730E19F2}"/>
              </a:ext>
            </a:extLst>
          </p:cNvPr>
          <p:cNvSpPr>
            <a:spLocks noGrp="1"/>
          </p:cNvSpPr>
          <p:nvPr>
            <p:ph idx="1"/>
          </p:nvPr>
        </p:nvSpPr>
        <p:spPr>
          <a:xfrm>
            <a:off x="5402017" y="1627378"/>
            <a:ext cx="5536397" cy="3254959"/>
          </a:xfrm>
        </p:spPr>
        <p:txBody>
          <a:bodyPr>
            <a:normAutofit/>
          </a:bodyPr>
          <a:lstStyle/>
          <a:p>
            <a:pPr marL="0" indent="0">
              <a:buNone/>
            </a:pPr>
            <a:r>
              <a:rPr lang="en-GB" sz="2400" dirty="0">
                <a:solidFill>
                  <a:schemeClr val="accent1"/>
                </a:solidFill>
              </a:rPr>
              <a:t>     Bonus programmes normally provide a payment of bonus in case of achievement of expected performance. </a:t>
            </a:r>
          </a:p>
          <a:p>
            <a:pPr marL="0" indent="0">
              <a:buNone/>
            </a:pPr>
            <a:r>
              <a:rPr lang="en-GB" sz="2400" dirty="0">
                <a:solidFill>
                  <a:schemeClr val="accent1"/>
                </a:solidFill>
              </a:rPr>
              <a:t>     Achieving this target, whether individual or sector-wide, entitles the employee to remuneration, the calculation of which was previously agreed with each hierarchical level of the company, usually linked to a proportional factor for a certain period. </a:t>
            </a:r>
          </a:p>
        </p:txBody>
      </p:sp>
    </p:spTree>
    <p:extLst>
      <p:ext uri="{BB962C8B-B14F-4D97-AF65-F5344CB8AC3E}">
        <p14:creationId xmlns:p14="http://schemas.microsoft.com/office/powerpoint/2010/main" val="29846395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6AD83A-DDDA-ECCD-B243-3D22D0240F1E}"/>
              </a:ext>
            </a:extLst>
          </p:cNvPr>
          <p:cNvSpPr>
            <a:spLocks noGrp="1"/>
          </p:cNvSpPr>
          <p:nvPr>
            <p:ph type="title"/>
          </p:nvPr>
        </p:nvSpPr>
        <p:spPr>
          <a:xfrm>
            <a:off x="754465" y="2021289"/>
            <a:ext cx="4615688" cy="2851464"/>
          </a:xfrm>
        </p:spPr>
        <p:txBody>
          <a:bodyPr>
            <a:normAutofit/>
          </a:bodyPr>
          <a:lstStyle/>
          <a:p>
            <a:r>
              <a:rPr lang="en-GB" sz="3600" dirty="0">
                <a:solidFill>
                  <a:srgbClr val="FFFFFF"/>
                </a:solidFill>
                <a:effectLst>
                  <a:outerShdw blurRad="38100" dist="38100" dir="2700000" algn="tl">
                    <a:srgbClr val="000000">
                      <a:alpha val="43137"/>
                    </a:srgbClr>
                  </a:outerShdw>
                </a:effectLst>
              </a:rPr>
              <a:t>PROFIT SHARING AND RESULTS - (PLR):</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CF4CACA-8912-95BB-43D1-26C6730E19F2}"/>
              </a:ext>
            </a:extLst>
          </p:cNvPr>
          <p:cNvSpPr>
            <a:spLocks noGrp="1"/>
          </p:cNvSpPr>
          <p:nvPr>
            <p:ph idx="1"/>
          </p:nvPr>
        </p:nvSpPr>
        <p:spPr>
          <a:xfrm>
            <a:off x="5370153" y="1526033"/>
            <a:ext cx="5707422" cy="3935281"/>
          </a:xfrm>
        </p:spPr>
        <p:txBody>
          <a:bodyPr>
            <a:normAutofit/>
          </a:bodyPr>
          <a:lstStyle/>
          <a:p>
            <a:pPr marL="0" indent="0">
              <a:buNone/>
            </a:pPr>
            <a:r>
              <a:rPr lang="en-GB" sz="2400" dirty="0">
                <a:solidFill>
                  <a:schemeClr val="accent1"/>
                </a:solidFill>
              </a:rPr>
              <a:t>     Differently from the payment programs with shorter terms, as usually occurs with bonuses, the option for Profit Labels Results (PLR) is usually annual and reaches all the company's employees, being calculated on profits or global results.</a:t>
            </a:r>
          </a:p>
          <a:p>
            <a:pPr marL="0" indent="0">
              <a:buNone/>
            </a:pPr>
            <a:r>
              <a:rPr lang="en-GB" sz="2400" dirty="0">
                <a:solidFill>
                  <a:schemeClr val="accent1"/>
                </a:solidFill>
              </a:rPr>
              <a:t>     This type of program is not complementary to the fixed remuneration and, therefore, is not subject to labour charges, being formalized by agreement with the employees.</a:t>
            </a:r>
          </a:p>
        </p:txBody>
      </p:sp>
    </p:spTree>
    <p:extLst>
      <p:ext uri="{BB962C8B-B14F-4D97-AF65-F5344CB8AC3E}">
        <p14:creationId xmlns:p14="http://schemas.microsoft.com/office/powerpoint/2010/main" val="1332749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6AD83A-DDDA-ECCD-B243-3D22D0240F1E}"/>
              </a:ext>
            </a:extLst>
          </p:cNvPr>
          <p:cNvSpPr>
            <a:spLocks noGrp="1"/>
          </p:cNvSpPr>
          <p:nvPr>
            <p:ph type="title"/>
          </p:nvPr>
        </p:nvSpPr>
        <p:spPr>
          <a:xfrm>
            <a:off x="1106890" y="2255087"/>
            <a:ext cx="3646085" cy="2347826"/>
          </a:xfrm>
        </p:spPr>
        <p:txBody>
          <a:bodyPr>
            <a:normAutofit/>
          </a:bodyPr>
          <a:lstStyle/>
          <a:p>
            <a:r>
              <a:rPr lang="en-GB" sz="3600" dirty="0">
                <a:solidFill>
                  <a:srgbClr val="FFFFFF"/>
                </a:solidFill>
                <a:effectLst>
                  <a:outerShdw blurRad="38100" dist="38100" dir="2700000" algn="tl">
                    <a:srgbClr val="000000">
                      <a:alpha val="43137"/>
                    </a:srgbClr>
                  </a:outerShdw>
                </a:effectLst>
              </a:rPr>
              <a:t>STOCK OPTIONS: </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CF4CACA-8912-95BB-43D1-26C6730E19F2}"/>
              </a:ext>
            </a:extLst>
          </p:cNvPr>
          <p:cNvSpPr>
            <a:spLocks noGrp="1"/>
          </p:cNvSpPr>
          <p:nvPr>
            <p:ph idx="1"/>
          </p:nvPr>
        </p:nvSpPr>
        <p:spPr>
          <a:xfrm>
            <a:off x="5370153" y="1526033"/>
            <a:ext cx="5536397" cy="3935281"/>
          </a:xfrm>
        </p:spPr>
        <p:txBody>
          <a:bodyPr>
            <a:normAutofit/>
          </a:bodyPr>
          <a:lstStyle/>
          <a:p>
            <a:pPr marL="0" indent="0">
              <a:buNone/>
            </a:pPr>
            <a:r>
              <a:rPr lang="en-GB" sz="2400" dirty="0">
                <a:solidFill>
                  <a:schemeClr val="accent1"/>
                </a:solidFill>
              </a:rPr>
              <a:t>     Stock Options is the most traditional model of Incentive Label Plans (ILP). In such plans, the company gives employees the option to acquire shares of the company at a predetermined price (stick price) within a given period (vesting time).</a:t>
            </a:r>
          </a:p>
          <a:p>
            <a:pPr marL="0" indent="0">
              <a:buNone/>
            </a:pPr>
            <a:r>
              <a:rPr lang="en-GB" sz="2400" dirty="0">
                <a:solidFill>
                  <a:schemeClr val="accent1"/>
                </a:solidFill>
              </a:rPr>
              <a:t>     An important detail is that, as this type of plan deals with stock options and not shares, the holder gives the right to buy the share but is not obligated to execute it.</a:t>
            </a:r>
          </a:p>
        </p:txBody>
      </p:sp>
    </p:spTree>
    <p:extLst>
      <p:ext uri="{BB962C8B-B14F-4D97-AF65-F5344CB8AC3E}">
        <p14:creationId xmlns:p14="http://schemas.microsoft.com/office/powerpoint/2010/main" val="32122705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6AD83A-DDDA-ECCD-B243-3D22D0240F1E}"/>
              </a:ext>
            </a:extLst>
          </p:cNvPr>
          <p:cNvSpPr>
            <a:spLocks noGrp="1"/>
          </p:cNvSpPr>
          <p:nvPr>
            <p:ph type="title"/>
          </p:nvPr>
        </p:nvSpPr>
        <p:spPr>
          <a:xfrm>
            <a:off x="1106890" y="2255087"/>
            <a:ext cx="3646085" cy="2347826"/>
          </a:xfrm>
        </p:spPr>
        <p:txBody>
          <a:bodyPr>
            <a:normAutofit/>
          </a:bodyPr>
          <a:lstStyle/>
          <a:p>
            <a:r>
              <a:rPr lang="en-GB" sz="3600" dirty="0">
                <a:solidFill>
                  <a:srgbClr val="FFFFFF"/>
                </a:solidFill>
                <a:effectLst>
                  <a:outerShdw blurRad="38100" dist="38100" dir="2700000" algn="tl">
                    <a:srgbClr val="000000">
                      <a:alpha val="43137"/>
                    </a:srgbClr>
                  </a:outerShdw>
                </a:effectLst>
              </a:rPr>
              <a:t>PERFORMANCE </a:t>
            </a:r>
            <a:br>
              <a:rPr lang="en-GB" sz="3600" dirty="0">
                <a:solidFill>
                  <a:srgbClr val="FFFFFF"/>
                </a:solidFill>
                <a:effectLst>
                  <a:outerShdw blurRad="38100" dist="38100" dir="2700000" algn="tl">
                    <a:srgbClr val="000000">
                      <a:alpha val="43137"/>
                    </a:srgbClr>
                  </a:outerShdw>
                </a:effectLst>
              </a:rPr>
            </a:br>
            <a:r>
              <a:rPr lang="en-GB" sz="3600" dirty="0">
                <a:solidFill>
                  <a:srgbClr val="FFFFFF"/>
                </a:solidFill>
                <a:effectLst>
                  <a:outerShdw blurRad="38100" dist="38100" dir="2700000" algn="tl">
                    <a:srgbClr val="000000">
                      <a:alpha val="43137"/>
                    </a:srgbClr>
                  </a:outerShdw>
                </a:effectLst>
              </a:rPr>
              <a:t>SHARES:</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CF4CACA-8912-95BB-43D1-26C6730E19F2}"/>
              </a:ext>
            </a:extLst>
          </p:cNvPr>
          <p:cNvSpPr>
            <a:spLocks noGrp="1"/>
          </p:cNvSpPr>
          <p:nvPr>
            <p:ph idx="1"/>
          </p:nvPr>
        </p:nvSpPr>
        <p:spPr>
          <a:xfrm>
            <a:off x="5370153" y="1526033"/>
            <a:ext cx="5536397" cy="3935281"/>
          </a:xfrm>
        </p:spPr>
        <p:txBody>
          <a:bodyPr>
            <a:normAutofit fontScale="92500" lnSpcReduction="10000"/>
          </a:bodyPr>
          <a:lstStyle/>
          <a:p>
            <a:pPr marL="0" indent="0">
              <a:buNone/>
            </a:pPr>
            <a:r>
              <a:rPr lang="en-GB" dirty="0">
                <a:solidFill>
                  <a:schemeClr val="accent1"/>
                </a:solidFill>
              </a:rPr>
              <a:t>     A performance share type plan grants the beneficiary a certain number of shares, provided that predetermined conditions are met for a specific period of time. </a:t>
            </a:r>
          </a:p>
          <a:p>
            <a:pPr marL="0" indent="0">
              <a:buNone/>
            </a:pPr>
            <a:r>
              <a:rPr lang="en-GB" dirty="0">
                <a:solidFill>
                  <a:schemeClr val="accent1"/>
                </a:solidFill>
              </a:rPr>
              <a:t>     Adopting this type of plan is increasingly common because it makes it easier to identify the direct link between the increase in the company's share price and the factors that create of shareholder value in the long term.</a:t>
            </a:r>
          </a:p>
        </p:txBody>
      </p:sp>
    </p:spTree>
    <p:extLst>
      <p:ext uri="{BB962C8B-B14F-4D97-AF65-F5344CB8AC3E}">
        <p14:creationId xmlns:p14="http://schemas.microsoft.com/office/powerpoint/2010/main" val="1409901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3">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3" name="Group 15">
            <a:extLst>
              <a:ext uri="{FF2B5EF4-FFF2-40B4-BE49-F238E27FC236}">
                <a16:creationId xmlns:a16="http://schemas.microsoft.com/office/drawing/2014/main" id="{B29018A0-5DE6-4CC9-AB25-675616AF7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724400" cy="6858000"/>
            <a:chOff x="7467600" y="0"/>
            <a:chExt cx="4724400" cy="6858000"/>
          </a:xfrm>
        </p:grpSpPr>
        <p:sp>
          <p:nvSpPr>
            <p:cNvPr id="17" name="Rectangle 16">
              <a:extLst>
                <a:ext uri="{FF2B5EF4-FFF2-40B4-BE49-F238E27FC236}">
                  <a16:creationId xmlns:a16="http://schemas.microsoft.com/office/drawing/2014/main" id="{BAD5C302-E4AF-4B3F-818D-17AEA68E7F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7">
              <a:extLst>
                <a:ext uri="{FF2B5EF4-FFF2-40B4-BE49-F238E27FC236}">
                  <a16:creationId xmlns:a16="http://schemas.microsoft.com/office/drawing/2014/main" id="{7D27820F-8F33-4F10-AFA0-72D2722D2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0" name="Freeform: Shape 19">
            <a:extLst>
              <a:ext uri="{FF2B5EF4-FFF2-40B4-BE49-F238E27FC236}">
                <a16:creationId xmlns:a16="http://schemas.microsoft.com/office/drawing/2014/main" id="{8B88B599-C539-4F18-A32A-40207EC6E2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24401" cy="6858000"/>
          </a:xfrm>
          <a:custGeom>
            <a:avLst/>
            <a:gdLst>
              <a:gd name="connsiteX0" fmla="*/ 369702 w 4724401"/>
              <a:gd name="connsiteY0" fmla="*/ 6712169 h 6858000"/>
              <a:gd name="connsiteX1" fmla="*/ 366575 w 4724401"/>
              <a:gd name="connsiteY1" fmla="*/ 6715556 h 6858000"/>
              <a:gd name="connsiteX2" fmla="*/ 371637 w 4724401"/>
              <a:gd name="connsiteY2" fmla="*/ 6713954 h 6858000"/>
              <a:gd name="connsiteX3" fmla="*/ 1019354 w 4724401"/>
              <a:gd name="connsiteY3" fmla="*/ 6315006 h 6858000"/>
              <a:gd name="connsiteX4" fmla="*/ 441046 w 4724401"/>
              <a:gd name="connsiteY4" fmla="*/ 6691153 h 6858000"/>
              <a:gd name="connsiteX5" fmla="*/ 1019354 w 4724401"/>
              <a:gd name="connsiteY5" fmla="*/ 6315006 h 6858000"/>
              <a:gd name="connsiteX6" fmla="*/ 991680 w 4724401"/>
              <a:gd name="connsiteY6" fmla="*/ 6298413 h 6858000"/>
              <a:gd name="connsiteX7" fmla="*/ 409060 w 4724401"/>
              <a:gd name="connsiteY7" fmla="*/ 6671470 h 6858000"/>
              <a:gd name="connsiteX8" fmla="*/ 991680 w 4724401"/>
              <a:gd name="connsiteY8" fmla="*/ 6298413 h 6858000"/>
              <a:gd name="connsiteX9" fmla="*/ 4724401 w 4724401"/>
              <a:gd name="connsiteY9" fmla="*/ 6289099 h 6858000"/>
              <a:gd name="connsiteX10" fmla="*/ 4724401 w 4724401"/>
              <a:gd name="connsiteY10" fmla="*/ 6407899 h 6858000"/>
              <a:gd name="connsiteX11" fmla="*/ 4689678 w 4724401"/>
              <a:gd name="connsiteY11" fmla="*/ 6440241 h 6858000"/>
              <a:gd name="connsiteX12" fmla="*/ 4477543 w 4724401"/>
              <a:gd name="connsiteY12" fmla="*/ 6674836 h 6858000"/>
              <a:gd name="connsiteX13" fmla="*/ 4329957 w 4724401"/>
              <a:gd name="connsiteY13" fmla="*/ 6858000 h 6858000"/>
              <a:gd name="connsiteX14" fmla="*/ 4218595 w 4724401"/>
              <a:gd name="connsiteY14" fmla="*/ 6858000 h 6858000"/>
              <a:gd name="connsiteX15" fmla="*/ 4368888 w 4724401"/>
              <a:gd name="connsiteY15" fmla="*/ 6668412 h 6858000"/>
              <a:gd name="connsiteX16" fmla="*/ 4563091 w 4724401"/>
              <a:gd name="connsiteY16" fmla="*/ 6442508 h 6858000"/>
              <a:gd name="connsiteX17" fmla="*/ 4660205 w 4724401"/>
              <a:gd name="connsiteY17" fmla="*/ 6345369 h 6858000"/>
              <a:gd name="connsiteX18" fmla="*/ 4724401 w 4724401"/>
              <a:gd name="connsiteY18" fmla="*/ 6198577 h 6858000"/>
              <a:gd name="connsiteX19" fmla="*/ 4724401 w 4724401"/>
              <a:gd name="connsiteY19" fmla="*/ 6238480 h 6858000"/>
              <a:gd name="connsiteX20" fmla="*/ 4689789 w 4724401"/>
              <a:gd name="connsiteY20" fmla="*/ 6268382 h 6858000"/>
              <a:gd name="connsiteX21" fmla="*/ 4418722 w 4724401"/>
              <a:gd name="connsiteY21" fmla="*/ 6570886 h 6858000"/>
              <a:gd name="connsiteX22" fmla="*/ 4214944 w 4724401"/>
              <a:gd name="connsiteY22" fmla="*/ 6858000 h 6858000"/>
              <a:gd name="connsiteX23" fmla="*/ 4177898 w 4724401"/>
              <a:gd name="connsiteY23" fmla="*/ 6858000 h 6858000"/>
              <a:gd name="connsiteX24" fmla="*/ 4391597 w 4724401"/>
              <a:gd name="connsiteY24" fmla="*/ 6556370 h 6858000"/>
              <a:gd name="connsiteX25" fmla="*/ 4668889 w 4724401"/>
              <a:gd name="connsiteY25" fmla="*/ 6246399 h 6858000"/>
              <a:gd name="connsiteX26" fmla="*/ 4724401 w 4724401"/>
              <a:gd name="connsiteY26" fmla="*/ 5924240 h 6858000"/>
              <a:gd name="connsiteX27" fmla="*/ 4724401 w 4724401"/>
              <a:gd name="connsiteY27" fmla="*/ 6044002 h 6858000"/>
              <a:gd name="connsiteX28" fmla="*/ 4695216 w 4724401"/>
              <a:gd name="connsiteY28" fmla="*/ 6071545 h 6858000"/>
              <a:gd name="connsiteX29" fmla="*/ 4317146 w 4724401"/>
              <a:gd name="connsiteY29" fmla="*/ 6587716 h 6858000"/>
              <a:gd name="connsiteX30" fmla="*/ 4171627 w 4724401"/>
              <a:gd name="connsiteY30" fmla="*/ 6858000 h 6858000"/>
              <a:gd name="connsiteX31" fmla="*/ 4081585 w 4724401"/>
              <a:gd name="connsiteY31" fmla="*/ 6858000 h 6858000"/>
              <a:gd name="connsiteX32" fmla="*/ 4238603 w 4724401"/>
              <a:gd name="connsiteY32" fmla="*/ 6559341 h 6858000"/>
              <a:gd name="connsiteX33" fmla="*/ 4620848 w 4724401"/>
              <a:gd name="connsiteY33" fmla="*/ 6021419 h 6858000"/>
              <a:gd name="connsiteX34" fmla="*/ 103333 w 4724401"/>
              <a:gd name="connsiteY34" fmla="*/ 5699602 h 6858000"/>
              <a:gd name="connsiteX35" fmla="*/ 233938 w 4724401"/>
              <a:gd name="connsiteY35" fmla="*/ 5809416 h 6858000"/>
              <a:gd name="connsiteX36" fmla="*/ 883580 w 4724401"/>
              <a:gd name="connsiteY36" fmla="*/ 6180710 h 6858000"/>
              <a:gd name="connsiteX37" fmla="*/ 487337 w 4724401"/>
              <a:gd name="connsiteY37" fmla="*/ 5950182 h 6858000"/>
              <a:gd name="connsiteX38" fmla="*/ 354051 w 4724401"/>
              <a:gd name="connsiteY38" fmla="*/ 5854912 h 6858000"/>
              <a:gd name="connsiteX39" fmla="*/ 195436 w 4724401"/>
              <a:gd name="connsiteY39" fmla="*/ 5755068 h 6858000"/>
              <a:gd name="connsiteX40" fmla="*/ 51253 w 4724401"/>
              <a:gd name="connsiteY40" fmla="*/ 5631825 h 6858000"/>
              <a:gd name="connsiteX41" fmla="*/ 211622 w 4724401"/>
              <a:gd name="connsiteY41" fmla="*/ 5728803 h 6858000"/>
              <a:gd name="connsiteX42" fmla="*/ 371652 w 4724401"/>
              <a:gd name="connsiteY42" fmla="*/ 5829062 h 6858000"/>
              <a:gd name="connsiteX43" fmla="*/ 505903 w 4724401"/>
              <a:gd name="connsiteY43" fmla="*/ 5925221 h 6858000"/>
              <a:gd name="connsiteX44" fmla="*/ 899240 w 4724401"/>
              <a:gd name="connsiteY44" fmla="*/ 6153068 h 6858000"/>
              <a:gd name="connsiteX45" fmla="*/ 988114 w 4724401"/>
              <a:gd name="connsiteY45" fmla="*/ 6174204 h 6858000"/>
              <a:gd name="connsiteX46" fmla="*/ 845971 w 4724401"/>
              <a:gd name="connsiteY46" fmla="*/ 6067177 h 6858000"/>
              <a:gd name="connsiteX47" fmla="*/ 448057 w 4724401"/>
              <a:gd name="connsiteY47" fmla="*/ 5841376 h 6858000"/>
              <a:gd name="connsiteX48" fmla="*/ 51253 w 4724401"/>
              <a:gd name="connsiteY48" fmla="*/ 5631825 h 6858000"/>
              <a:gd name="connsiteX49" fmla="*/ 2606687 w 4724401"/>
              <a:gd name="connsiteY49" fmla="*/ 5630718 h 6858000"/>
              <a:gd name="connsiteX50" fmla="*/ 2645658 w 4724401"/>
              <a:gd name="connsiteY50" fmla="*/ 6640259 h 6858000"/>
              <a:gd name="connsiteX51" fmla="*/ 2606687 w 4724401"/>
              <a:gd name="connsiteY51" fmla="*/ 5630718 h 6858000"/>
              <a:gd name="connsiteX52" fmla="*/ 3642057 w 4724401"/>
              <a:gd name="connsiteY52" fmla="*/ 5573487 h 6858000"/>
              <a:gd name="connsiteX53" fmla="*/ 3632981 w 4724401"/>
              <a:gd name="connsiteY53" fmla="*/ 5579437 h 6858000"/>
              <a:gd name="connsiteX54" fmla="*/ 3382436 w 4724401"/>
              <a:gd name="connsiteY54" fmla="*/ 5952726 h 6858000"/>
              <a:gd name="connsiteX55" fmla="*/ 3191929 w 4724401"/>
              <a:gd name="connsiteY55" fmla="*/ 6662669 h 6858000"/>
              <a:gd name="connsiteX56" fmla="*/ 3369898 w 4724401"/>
              <a:gd name="connsiteY56" fmla="*/ 6081771 h 6858000"/>
              <a:gd name="connsiteX57" fmla="*/ 3642057 w 4724401"/>
              <a:gd name="connsiteY57" fmla="*/ 5573487 h 6858000"/>
              <a:gd name="connsiteX58" fmla="*/ 2650666 w 4724401"/>
              <a:gd name="connsiteY58" fmla="*/ 5530686 h 6858000"/>
              <a:gd name="connsiteX59" fmla="*/ 2650249 w 4724401"/>
              <a:gd name="connsiteY59" fmla="*/ 5532101 h 6858000"/>
              <a:gd name="connsiteX60" fmla="*/ 2663808 w 4724401"/>
              <a:gd name="connsiteY60" fmla="*/ 6535215 h 6858000"/>
              <a:gd name="connsiteX61" fmla="*/ 2665418 w 4724401"/>
              <a:gd name="connsiteY61" fmla="*/ 6132756 h 6858000"/>
              <a:gd name="connsiteX62" fmla="*/ 2650666 w 4724401"/>
              <a:gd name="connsiteY62" fmla="*/ 5530686 h 6858000"/>
              <a:gd name="connsiteX63" fmla="*/ 2680277 w 4724401"/>
              <a:gd name="connsiteY63" fmla="*/ 5479204 h 6858000"/>
              <a:gd name="connsiteX64" fmla="*/ 2678972 w 4724401"/>
              <a:gd name="connsiteY64" fmla="*/ 5481582 h 6858000"/>
              <a:gd name="connsiteX65" fmla="*/ 2696666 w 4724401"/>
              <a:gd name="connsiteY65" fmla="*/ 6133836 h 6858000"/>
              <a:gd name="connsiteX66" fmla="*/ 2695769 w 4724401"/>
              <a:gd name="connsiteY66" fmla="*/ 6390955 h 6858000"/>
              <a:gd name="connsiteX67" fmla="*/ 2739893 w 4724401"/>
              <a:gd name="connsiteY67" fmla="*/ 6108357 h 6858000"/>
              <a:gd name="connsiteX68" fmla="*/ 2680277 w 4724401"/>
              <a:gd name="connsiteY68" fmla="*/ 5479204 h 6858000"/>
              <a:gd name="connsiteX69" fmla="*/ 1132195 w 4724401"/>
              <a:gd name="connsiteY69" fmla="*/ 5467980 h 6858000"/>
              <a:gd name="connsiteX70" fmla="*/ 1679056 w 4724401"/>
              <a:gd name="connsiteY70" fmla="*/ 5516907 h 6858000"/>
              <a:gd name="connsiteX71" fmla="*/ 2128648 w 4724401"/>
              <a:gd name="connsiteY71" fmla="*/ 5474249 h 6858000"/>
              <a:gd name="connsiteX72" fmla="*/ 1825619 w 4724401"/>
              <a:gd name="connsiteY72" fmla="*/ 5478447 h 6858000"/>
              <a:gd name="connsiteX73" fmla="*/ 1737798 w 4724401"/>
              <a:gd name="connsiteY73" fmla="*/ 5483353 h 6858000"/>
              <a:gd name="connsiteX74" fmla="*/ 1132195 w 4724401"/>
              <a:gd name="connsiteY74" fmla="*/ 5467980 h 6858000"/>
              <a:gd name="connsiteX75" fmla="*/ 1456157 w 4724401"/>
              <a:gd name="connsiteY75" fmla="*/ 5371404 h 6858000"/>
              <a:gd name="connsiteX76" fmla="*/ 1244432 w 4724401"/>
              <a:gd name="connsiteY76" fmla="*/ 5385601 h 6858000"/>
              <a:gd name="connsiteX77" fmla="*/ 973990 w 4724401"/>
              <a:gd name="connsiteY77" fmla="*/ 5424940 h 6858000"/>
              <a:gd name="connsiteX78" fmla="*/ 1103809 w 4724401"/>
              <a:gd name="connsiteY78" fmla="*/ 5433720 h 6858000"/>
              <a:gd name="connsiteX79" fmla="*/ 1123454 w 4724401"/>
              <a:gd name="connsiteY79" fmla="*/ 5435727 h 6858000"/>
              <a:gd name="connsiteX80" fmla="*/ 1737017 w 4724401"/>
              <a:gd name="connsiteY80" fmla="*/ 5452183 h 6858000"/>
              <a:gd name="connsiteX81" fmla="*/ 1824397 w 4724401"/>
              <a:gd name="connsiteY81" fmla="*/ 5447757 h 6858000"/>
              <a:gd name="connsiteX82" fmla="*/ 2070059 w 4724401"/>
              <a:gd name="connsiteY82" fmla="*/ 5441660 h 6858000"/>
              <a:gd name="connsiteX83" fmla="*/ 1456157 w 4724401"/>
              <a:gd name="connsiteY83" fmla="*/ 5371404 h 6858000"/>
              <a:gd name="connsiteX84" fmla="*/ 4724401 w 4724401"/>
              <a:gd name="connsiteY84" fmla="*/ 5202141 h 6858000"/>
              <a:gd name="connsiteX85" fmla="*/ 4724401 w 4724401"/>
              <a:gd name="connsiteY85" fmla="*/ 5319690 h 6858000"/>
              <a:gd name="connsiteX86" fmla="*/ 4690088 w 4724401"/>
              <a:gd name="connsiteY86" fmla="*/ 5349711 h 6858000"/>
              <a:gd name="connsiteX87" fmla="*/ 4463413 w 4724401"/>
              <a:gd name="connsiteY87" fmla="*/ 5615162 h 6858000"/>
              <a:gd name="connsiteX88" fmla="*/ 4358134 w 4724401"/>
              <a:gd name="connsiteY88" fmla="*/ 5742791 h 6858000"/>
              <a:gd name="connsiteX89" fmla="*/ 4376219 w 4724401"/>
              <a:gd name="connsiteY89" fmla="*/ 5729027 h 6858000"/>
              <a:gd name="connsiteX90" fmla="*/ 4582340 w 4724401"/>
              <a:gd name="connsiteY90" fmla="*/ 5561037 h 6858000"/>
              <a:gd name="connsiteX91" fmla="*/ 4694684 w 4724401"/>
              <a:gd name="connsiteY91" fmla="*/ 5447098 h 6858000"/>
              <a:gd name="connsiteX92" fmla="*/ 4724401 w 4724401"/>
              <a:gd name="connsiteY92" fmla="*/ 5415874 h 6858000"/>
              <a:gd name="connsiteX93" fmla="*/ 4724401 w 4724401"/>
              <a:gd name="connsiteY93" fmla="*/ 5461678 h 6858000"/>
              <a:gd name="connsiteX94" fmla="*/ 4718341 w 4724401"/>
              <a:gd name="connsiteY94" fmla="*/ 5468043 h 6858000"/>
              <a:gd name="connsiteX95" fmla="*/ 4604655 w 4724401"/>
              <a:gd name="connsiteY95" fmla="*/ 5583434 h 6858000"/>
              <a:gd name="connsiteX96" fmla="*/ 4565074 w 4724401"/>
              <a:gd name="connsiteY96" fmla="*/ 5618550 h 6858000"/>
              <a:gd name="connsiteX97" fmla="*/ 4682209 w 4724401"/>
              <a:gd name="connsiteY97" fmla="*/ 5532923 h 6858000"/>
              <a:gd name="connsiteX98" fmla="*/ 4724401 w 4724401"/>
              <a:gd name="connsiteY98" fmla="*/ 5499248 h 6858000"/>
              <a:gd name="connsiteX99" fmla="*/ 4724401 w 4724401"/>
              <a:gd name="connsiteY99" fmla="*/ 5608295 h 6858000"/>
              <a:gd name="connsiteX100" fmla="*/ 4713577 w 4724401"/>
              <a:gd name="connsiteY100" fmla="*/ 5616803 h 6858000"/>
              <a:gd name="connsiteX101" fmla="*/ 3989559 w 4724401"/>
              <a:gd name="connsiteY101" fmla="*/ 6145945 h 6858000"/>
              <a:gd name="connsiteX102" fmla="*/ 3939824 w 4724401"/>
              <a:gd name="connsiteY102" fmla="*/ 6066900 h 6858000"/>
              <a:gd name="connsiteX103" fmla="*/ 4584537 w 4724401"/>
              <a:gd name="connsiteY103" fmla="*/ 5324826 h 6858000"/>
              <a:gd name="connsiteX104" fmla="*/ 4682005 w 4724401"/>
              <a:gd name="connsiteY104" fmla="*/ 5231398 h 6858000"/>
              <a:gd name="connsiteX105" fmla="*/ 1903353 w 4724401"/>
              <a:gd name="connsiteY105" fmla="*/ 5044827 h 6858000"/>
              <a:gd name="connsiteX106" fmla="*/ 1936931 w 4724401"/>
              <a:gd name="connsiteY106" fmla="*/ 5093954 h 6858000"/>
              <a:gd name="connsiteX107" fmla="*/ 2195868 w 4724401"/>
              <a:gd name="connsiteY107" fmla="*/ 5396574 h 6858000"/>
              <a:gd name="connsiteX108" fmla="*/ 2088852 w 4724401"/>
              <a:gd name="connsiteY108" fmla="*/ 5166123 h 6858000"/>
              <a:gd name="connsiteX109" fmla="*/ 1958241 w 4724401"/>
              <a:gd name="connsiteY109" fmla="*/ 5067955 h 6858000"/>
              <a:gd name="connsiteX110" fmla="*/ 1903353 w 4724401"/>
              <a:gd name="connsiteY110" fmla="*/ 5044827 h 6858000"/>
              <a:gd name="connsiteX111" fmla="*/ 1979378 w 4724401"/>
              <a:gd name="connsiteY111" fmla="*/ 4769504 h 6858000"/>
              <a:gd name="connsiteX112" fmla="*/ 2882120 w 4724401"/>
              <a:gd name="connsiteY112" fmla="*/ 5064547 h 6858000"/>
              <a:gd name="connsiteX113" fmla="*/ 2793103 w 4724401"/>
              <a:gd name="connsiteY113" fmla="*/ 5039699 h 6858000"/>
              <a:gd name="connsiteX114" fmla="*/ 2770041 w 4724401"/>
              <a:gd name="connsiteY114" fmla="*/ 5033634 h 6858000"/>
              <a:gd name="connsiteX115" fmla="*/ 1979378 w 4724401"/>
              <a:gd name="connsiteY115" fmla="*/ 4769504 h 6858000"/>
              <a:gd name="connsiteX116" fmla="*/ 1927410 w 4724401"/>
              <a:gd name="connsiteY116" fmla="*/ 4716164 h 6858000"/>
              <a:gd name="connsiteX117" fmla="*/ 1959587 w 4724401"/>
              <a:gd name="connsiteY117" fmla="*/ 4728849 h 6858000"/>
              <a:gd name="connsiteX118" fmla="*/ 2777707 w 4724401"/>
              <a:gd name="connsiteY118" fmla="*/ 5003991 h 6858000"/>
              <a:gd name="connsiteX119" fmla="*/ 2800768 w 4724401"/>
              <a:gd name="connsiteY119" fmla="*/ 5010056 h 6858000"/>
              <a:gd name="connsiteX120" fmla="*/ 2879408 w 4724401"/>
              <a:gd name="connsiteY120" fmla="*/ 5031590 h 6858000"/>
              <a:gd name="connsiteX121" fmla="*/ 2862295 w 4724401"/>
              <a:gd name="connsiteY121" fmla="*/ 5022958 h 6858000"/>
              <a:gd name="connsiteX122" fmla="*/ 2813343 w 4724401"/>
              <a:gd name="connsiteY122" fmla="*/ 4998369 h 6858000"/>
              <a:gd name="connsiteX123" fmla="*/ 2646245 w 4724401"/>
              <a:gd name="connsiteY123" fmla="*/ 4930999 h 6858000"/>
              <a:gd name="connsiteX124" fmla="*/ 1999243 w 4724401"/>
              <a:gd name="connsiteY124" fmla="*/ 4730524 h 6858000"/>
              <a:gd name="connsiteX125" fmla="*/ 1979527 w 4724401"/>
              <a:gd name="connsiteY125" fmla="*/ 4726651 h 6858000"/>
              <a:gd name="connsiteX126" fmla="*/ 1997014 w 4724401"/>
              <a:gd name="connsiteY126" fmla="*/ 4698007 h 6858000"/>
              <a:gd name="connsiteX127" fmla="*/ 2005458 w 4724401"/>
              <a:gd name="connsiteY127" fmla="*/ 4699540 h 6858000"/>
              <a:gd name="connsiteX128" fmla="*/ 2657186 w 4724401"/>
              <a:gd name="connsiteY128" fmla="*/ 4901687 h 6858000"/>
              <a:gd name="connsiteX129" fmla="*/ 2826662 w 4724401"/>
              <a:gd name="connsiteY129" fmla="*/ 4970362 h 6858000"/>
              <a:gd name="connsiteX130" fmla="*/ 2876100 w 4724401"/>
              <a:gd name="connsiteY130" fmla="*/ 4995397 h 6858000"/>
              <a:gd name="connsiteX131" fmla="*/ 3042600 w 4724401"/>
              <a:gd name="connsiteY131" fmla="*/ 5059532 h 6858000"/>
              <a:gd name="connsiteX132" fmla="*/ 1997014 w 4724401"/>
              <a:gd name="connsiteY132" fmla="*/ 4698007 h 6858000"/>
              <a:gd name="connsiteX133" fmla="*/ 2305292 w 4724401"/>
              <a:gd name="connsiteY133" fmla="*/ 4219492 h 6858000"/>
              <a:gd name="connsiteX134" fmla="*/ 3360922 w 4724401"/>
              <a:gd name="connsiteY134" fmla="*/ 4529373 h 6858000"/>
              <a:gd name="connsiteX135" fmla="*/ 3492420 w 4724401"/>
              <a:gd name="connsiteY135" fmla="*/ 4510145 h 6858000"/>
              <a:gd name="connsiteX136" fmla="*/ 3364086 w 4724401"/>
              <a:gd name="connsiteY136" fmla="*/ 4480340 h 6858000"/>
              <a:gd name="connsiteX137" fmla="*/ 3225818 w 4724401"/>
              <a:gd name="connsiteY137" fmla="*/ 4411822 h 6858000"/>
              <a:gd name="connsiteX138" fmla="*/ 3129696 w 4724401"/>
              <a:gd name="connsiteY138" fmla="*/ 4360704 h 6858000"/>
              <a:gd name="connsiteX139" fmla="*/ 2814545 w 4724401"/>
              <a:gd name="connsiteY139" fmla="*/ 4282955 h 6858000"/>
              <a:gd name="connsiteX140" fmla="*/ 2305292 w 4724401"/>
              <a:gd name="connsiteY140" fmla="*/ 4219492 h 6858000"/>
              <a:gd name="connsiteX141" fmla="*/ 2626982 w 4724401"/>
              <a:gd name="connsiteY141" fmla="*/ 4206450 h 6858000"/>
              <a:gd name="connsiteX142" fmla="*/ 2490617 w 4724401"/>
              <a:gd name="connsiteY142" fmla="*/ 4206951 h 6858000"/>
              <a:gd name="connsiteX143" fmla="*/ 2819869 w 4724401"/>
              <a:gd name="connsiteY143" fmla="*/ 4252936 h 6858000"/>
              <a:gd name="connsiteX144" fmla="*/ 3143018 w 4724401"/>
              <a:gd name="connsiteY144" fmla="*/ 4332698 h 6858000"/>
              <a:gd name="connsiteX145" fmla="*/ 3241520 w 4724401"/>
              <a:gd name="connsiteY145" fmla="*/ 4385112 h 6858000"/>
              <a:gd name="connsiteX146" fmla="*/ 3374575 w 4724401"/>
              <a:gd name="connsiteY146" fmla="*/ 4451517 h 6858000"/>
              <a:gd name="connsiteX147" fmla="*/ 3505221 w 4724401"/>
              <a:gd name="connsiteY147" fmla="*/ 4480757 h 6858000"/>
              <a:gd name="connsiteX148" fmla="*/ 2626982 w 4724401"/>
              <a:gd name="connsiteY148" fmla="*/ 4206450 h 6858000"/>
              <a:gd name="connsiteX149" fmla="*/ 1310106 w 4724401"/>
              <a:gd name="connsiteY149" fmla="*/ 3943217 h 6858000"/>
              <a:gd name="connsiteX150" fmla="*/ 854994 w 4724401"/>
              <a:gd name="connsiteY150" fmla="*/ 4399136 h 6858000"/>
              <a:gd name="connsiteX151" fmla="*/ 742462 w 4724401"/>
              <a:gd name="connsiteY151" fmla="*/ 4594648 h 6858000"/>
              <a:gd name="connsiteX152" fmla="*/ 820602 w 4724401"/>
              <a:gd name="connsiteY152" fmla="*/ 4485915 h 6858000"/>
              <a:gd name="connsiteX153" fmla="*/ 878295 w 4724401"/>
              <a:gd name="connsiteY153" fmla="*/ 4403594 h 6858000"/>
              <a:gd name="connsiteX154" fmla="*/ 1240607 w 4724401"/>
              <a:gd name="connsiteY154" fmla="*/ 4010401 h 6858000"/>
              <a:gd name="connsiteX155" fmla="*/ 1423113 w 4724401"/>
              <a:gd name="connsiteY155" fmla="*/ 3874565 h 6858000"/>
              <a:gd name="connsiteX156" fmla="*/ 1260565 w 4724401"/>
              <a:gd name="connsiteY156" fmla="*/ 4031982 h 6858000"/>
              <a:gd name="connsiteX157" fmla="*/ 901900 w 4724401"/>
              <a:gd name="connsiteY157" fmla="*/ 4421236 h 6858000"/>
              <a:gd name="connsiteX158" fmla="*/ 845044 w 4724401"/>
              <a:gd name="connsiteY158" fmla="*/ 4502436 h 6858000"/>
              <a:gd name="connsiteX159" fmla="*/ 685926 w 4724401"/>
              <a:gd name="connsiteY159" fmla="*/ 4703069 h 6858000"/>
              <a:gd name="connsiteX160" fmla="*/ 684248 w 4724401"/>
              <a:gd name="connsiteY160" fmla="*/ 4706721 h 6858000"/>
              <a:gd name="connsiteX161" fmla="*/ 1423113 w 4724401"/>
              <a:gd name="connsiteY161" fmla="*/ 3874565 h 6858000"/>
              <a:gd name="connsiteX162" fmla="*/ 3316479 w 4724401"/>
              <a:gd name="connsiteY162" fmla="*/ 3872136 h 6858000"/>
              <a:gd name="connsiteX163" fmla="*/ 3546806 w 4724401"/>
              <a:gd name="connsiteY163" fmla="*/ 4356139 h 6858000"/>
              <a:gd name="connsiteX164" fmla="*/ 3364433 w 4724401"/>
              <a:gd name="connsiteY164" fmla="*/ 3953121 h 6858000"/>
              <a:gd name="connsiteX165" fmla="*/ 3291335 w 4724401"/>
              <a:gd name="connsiteY165" fmla="*/ 3767420 h 6858000"/>
              <a:gd name="connsiteX166" fmla="*/ 3390805 w 4724401"/>
              <a:gd name="connsiteY166" fmla="*/ 3937163 h 6858000"/>
              <a:gd name="connsiteX167" fmla="*/ 3579062 w 4724401"/>
              <a:gd name="connsiteY167" fmla="*/ 4359040 h 6858000"/>
              <a:gd name="connsiteX168" fmla="*/ 3467355 w 4724401"/>
              <a:gd name="connsiteY168" fmla="*/ 3988130 h 6858000"/>
              <a:gd name="connsiteX169" fmla="*/ 3310753 w 4724401"/>
              <a:gd name="connsiteY169" fmla="*/ 3787140 h 6858000"/>
              <a:gd name="connsiteX170" fmla="*/ 3291335 w 4724401"/>
              <a:gd name="connsiteY170" fmla="*/ 3767420 h 6858000"/>
              <a:gd name="connsiteX171" fmla="*/ 1635889 w 4724401"/>
              <a:gd name="connsiteY171" fmla="*/ 3709494 h 6858000"/>
              <a:gd name="connsiteX172" fmla="*/ 1634800 w 4724401"/>
              <a:gd name="connsiteY172" fmla="*/ 3731111 h 6858000"/>
              <a:gd name="connsiteX173" fmla="*/ 1635889 w 4724401"/>
              <a:gd name="connsiteY173" fmla="*/ 3709494 h 6858000"/>
              <a:gd name="connsiteX174" fmla="*/ 1510397 w 4724401"/>
              <a:gd name="connsiteY174" fmla="*/ 3684705 h 6858000"/>
              <a:gd name="connsiteX175" fmla="*/ 1146550 w 4724401"/>
              <a:gd name="connsiteY175" fmla="*/ 3802012 h 6858000"/>
              <a:gd name="connsiteX176" fmla="*/ 698834 w 4724401"/>
              <a:gd name="connsiteY176" fmla="*/ 3952272 h 6858000"/>
              <a:gd name="connsiteX177" fmla="*/ 34256 w 4724401"/>
              <a:gd name="connsiteY177" fmla="*/ 4347603 h 6858000"/>
              <a:gd name="connsiteX178" fmla="*/ 527241 w 4724401"/>
              <a:gd name="connsiteY178" fmla="*/ 4065078 h 6858000"/>
              <a:gd name="connsiteX179" fmla="*/ 1510397 w 4724401"/>
              <a:gd name="connsiteY179" fmla="*/ 3684705 h 6858000"/>
              <a:gd name="connsiteX180" fmla="*/ 1313114 w 4724401"/>
              <a:gd name="connsiteY180" fmla="*/ 3655216 h 6858000"/>
              <a:gd name="connsiteX181" fmla="*/ 1109304 w 4724401"/>
              <a:gd name="connsiteY181" fmla="*/ 3669030 h 6858000"/>
              <a:gd name="connsiteX182" fmla="*/ 8129 w 4724401"/>
              <a:gd name="connsiteY182" fmla="*/ 4330519 h 6858000"/>
              <a:gd name="connsiteX183" fmla="*/ 687572 w 4724401"/>
              <a:gd name="connsiteY183" fmla="*/ 3925629 h 6858000"/>
              <a:gd name="connsiteX184" fmla="*/ 1138365 w 4724401"/>
              <a:gd name="connsiteY184" fmla="*/ 3774515 h 6858000"/>
              <a:gd name="connsiteX185" fmla="*/ 1505579 w 4724401"/>
              <a:gd name="connsiteY185" fmla="*/ 3655526 h 6858000"/>
              <a:gd name="connsiteX186" fmla="*/ 1313114 w 4724401"/>
              <a:gd name="connsiteY186" fmla="*/ 3655216 h 6858000"/>
              <a:gd name="connsiteX187" fmla="*/ 3655073 w 4724401"/>
              <a:gd name="connsiteY187" fmla="*/ 3650884 h 6858000"/>
              <a:gd name="connsiteX188" fmla="*/ 3989938 w 4724401"/>
              <a:gd name="connsiteY188" fmla="*/ 3991685 h 6858000"/>
              <a:gd name="connsiteX189" fmla="*/ 4393907 w 4724401"/>
              <a:gd name="connsiteY189" fmla="*/ 4261258 h 6858000"/>
              <a:gd name="connsiteX190" fmla="*/ 4648051 w 4724401"/>
              <a:gd name="connsiteY190" fmla="*/ 4374051 h 6858000"/>
              <a:gd name="connsiteX191" fmla="*/ 4383389 w 4724401"/>
              <a:gd name="connsiteY191" fmla="*/ 4184369 h 6858000"/>
              <a:gd name="connsiteX192" fmla="*/ 4165508 w 4724401"/>
              <a:gd name="connsiteY192" fmla="*/ 4035196 h 6858000"/>
              <a:gd name="connsiteX193" fmla="*/ 4068162 w 4724401"/>
              <a:gd name="connsiteY193" fmla="*/ 3953394 h 6858000"/>
              <a:gd name="connsiteX194" fmla="*/ 3981416 w 4724401"/>
              <a:gd name="connsiteY194" fmla="*/ 3880482 h 6858000"/>
              <a:gd name="connsiteX195" fmla="*/ 3800147 w 4724401"/>
              <a:gd name="connsiteY195" fmla="*/ 3749872 h 6858000"/>
              <a:gd name="connsiteX196" fmla="*/ 3670252 w 4724401"/>
              <a:gd name="connsiteY196" fmla="*/ 3622798 h 6858000"/>
              <a:gd name="connsiteX197" fmla="*/ 3817258 w 4724401"/>
              <a:gd name="connsiteY197" fmla="*/ 3723577 h 6858000"/>
              <a:gd name="connsiteX198" fmla="*/ 4000461 w 4724401"/>
              <a:gd name="connsiteY198" fmla="*/ 3855966 h 6858000"/>
              <a:gd name="connsiteX199" fmla="*/ 4088180 w 4724401"/>
              <a:gd name="connsiteY199" fmla="*/ 3929774 h 6858000"/>
              <a:gd name="connsiteX200" fmla="*/ 4184555 w 4724401"/>
              <a:gd name="connsiteY200" fmla="*/ 4010683 h 6858000"/>
              <a:gd name="connsiteX201" fmla="*/ 4399563 w 4724401"/>
              <a:gd name="connsiteY201" fmla="*/ 4158106 h 6858000"/>
              <a:gd name="connsiteX202" fmla="*/ 4684469 w 4724401"/>
              <a:gd name="connsiteY202" fmla="*/ 4364680 h 6858000"/>
              <a:gd name="connsiteX203" fmla="*/ 4690271 w 4724401"/>
              <a:gd name="connsiteY203" fmla="*/ 4370034 h 6858000"/>
              <a:gd name="connsiteX204" fmla="*/ 4136093 w 4724401"/>
              <a:gd name="connsiteY204" fmla="*/ 3858466 h 6858000"/>
              <a:gd name="connsiteX205" fmla="*/ 3670252 w 4724401"/>
              <a:gd name="connsiteY205" fmla="*/ 3622798 h 6858000"/>
              <a:gd name="connsiteX206" fmla="*/ 3174829 w 4724401"/>
              <a:gd name="connsiteY206" fmla="*/ 3620110 h 6858000"/>
              <a:gd name="connsiteX207" fmla="*/ 3189263 w 4724401"/>
              <a:gd name="connsiteY207" fmla="*/ 3625726 h 6858000"/>
              <a:gd name="connsiteX208" fmla="*/ 3560912 w 4724401"/>
              <a:gd name="connsiteY208" fmla="*/ 4079863 h 6858000"/>
              <a:gd name="connsiteX209" fmla="*/ 3626636 w 4724401"/>
              <a:gd name="connsiteY209" fmla="*/ 4512230 h 6858000"/>
              <a:gd name="connsiteX210" fmla="*/ 3653088 w 4724401"/>
              <a:gd name="connsiteY210" fmla="*/ 4521417 h 6858000"/>
              <a:gd name="connsiteX211" fmla="*/ 3988128 w 4724401"/>
              <a:gd name="connsiteY211" fmla="*/ 4817267 h 6858000"/>
              <a:gd name="connsiteX212" fmla="*/ 4618309 w 4724401"/>
              <a:gd name="connsiteY212" fmla="*/ 4699202 h 6858000"/>
              <a:gd name="connsiteX213" fmla="*/ 4724401 w 4724401"/>
              <a:gd name="connsiteY213" fmla="*/ 4687606 h 6858000"/>
              <a:gd name="connsiteX214" fmla="*/ 4724401 w 4724401"/>
              <a:gd name="connsiteY214" fmla="*/ 4773345 h 6858000"/>
              <a:gd name="connsiteX215" fmla="*/ 4671155 w 4724401"/>
              <a:gd name="connsiteY215" fmla="*/ 4778608 h 6858000"/>
              <a:gd name="connsiteX216" fmla="*/ 4086300 w 4724401"/>
              <a:gd name="connsiteY216" fmla="*/ 4884599 h 6858000"/>
              <a:gd name="connsiteX217" fmla="*/ 4085485 w 4724401"/>
              <a:gd name="connsiteY217" fmla="*/ 4899070 h 6858000"/>
              <a:gd name="connsiteX218" fmla="*/ 3871915 w 4724401"/>
              <a:gd name="connsiteY218" fmla="*/ 5253645 h 6858000"/>
              <a:gd name="connsiteX219" fmla="*/ 3799374 w 4724401"/>
              <a:gd name="connsiteY219" fmla="*/ 5466127 h 6858000"/>
              <a:gd name="connsiteX220" fmla="*/ 3498850 w 4724401"/>
              <a:gd name="connsiteY220" fmla="*/ 6661888 h 6858000"/>
              <a:gd name="connsiteX221" fmla="*/ 3399216 w 4724401"/>
              <a:gd name="connsiteY221" fmla="*/ 6858000 h 6858000"/>
              <a:gd name="connsiteX222" fmla="*/ 3303688 w 4724401"/>
              <a:gd name="connsiteY222" fmla="*/ 6858000 h 6858000"/>
              <a:gd name="connsiteX223" fmla="*/ 3391774 w 4724401"/>
              <a:gd name="connsiteY223" fmla="*/ 6697181 h 6858000"/>
              <a:gd name="connsiteX224" fmla="*/ 3735540 w 4724401"/>
              <a:gd name="connsiteY224" fmla="*/ 5546923 h 6858000"/>
              <a:gd name="connsiteX225" fmla="*/ 3729438 w 4724401"/>
              <a:gd name="connsiteY225" fmla="*/ 5569058 h 6858000"/>
              <a:gd name="connsiteX226" fmla="*/ 3707782 w 4724401"/>
              <a:gd name="connsiteY226" fmla="*/ 5644908 h 6858000"/>
              <a:gd name="connsiteX227" fmla="*/ 3583827 w 4724401"/>
              <a:gd name="connsiteY227" fmla="*/ 6039215 h 6858000"/>
              <a:gd name="connsiteX228" fmla="*/ 3547861 w 4724401"/>
              <a:gd name="connsiteY228" fmla="*/ 6129609 h 6858000"/>
              <a:gd name="connsiteX229" fmla="*/ 3490905 w 4724401"/>
              <a:gd name="connsiteY229" fmla="*/ 6277660 h 6858000"/>
              <a:gd name="connsiteX230" fmla="*/ 3455859 w 4724401"/>
              <a:gd name="connsiteY230" fmla="*/ 6391301 h 6858000"/>
              <a:gd name="connsiteX231" fmla="*/ 3429112 w 4724401"/>
              <a:gd name="connsiteY231" fmla="*/ 6479469 h 6858000"/>
              <a:gd name="connsiteX232" fmla="*/ 3304862 w 4724401"/>
              <a:gd name="connsiteY232" fmla="*/ 6796476 h 6858000"/>
              <a:gd name="connsiteX233" fmla="*/ 3276071 w 4724401"/>
              <a:gd name="connsiteY233" fmla="*/ 6858000 h 6858000"/>
              <a:gd name="connsiteX234" fmla="*/ 3240805 w 4724401"/>
              <a:gd name="connsiteY234" fmla="*/ 6858000 h 6858000"/>
              <a:gd name="connsiteX235" fmla="*/ 3275917 w 4724401"/>
              <a:gd name="connsiteY235" fmla="*/ 6783192 h 6858000"/>
              <a:gd name="connsiteX236" fmla="*/ 3399358 w 4724401"/>
              <a:gd name="connsiteY236" fmla="*/ 6469011 h 6858000"/>
              <a:gd name="connsiteX237" fmla="*/ 3425650 w 4724401"/>
              <a:gd name="connsiteY237" fmla="*/ 6381333 h 6858000"/>
              <a:gd name="connsiteX238" fmla="*/ 3460661 w 4724401"/>
              <a:gd name="connsiteY238" fmla="*/ 6266763 h 6858000"/>
              <a:gd name="connsiteX239" fmla="*/ 3518021 w 4724401"/>
              <a:gd name="connsiteY239" fmla="*/ 6117298 h 6858000"/>
              <a:gd name="connsiteX240" fmla="*/ 3554035 w 4724401"/>
              <a:gd name="connsiteY240" fmla="*/ 6027832 h 6858000"/>
              <a:gd name="connsiteX241" fmla="*/ 3677174 w 4724401"/>
              <a:gd name="connsiteY241" fmla="*/ 5636351 h 6858000"/>
              <a:gd name="connsiteX242" fmla="*/ 3698819 w 4724401"/>
              <a:gd name="connsiteY242" fmla="*/ 5560503 h 6858000"/>
              <a:gd name="connsiteX243" fmla="*/ 3702094 w 4724401"/>
              <a:gd name="connsiteY243" fmla="*/ 5549194 h 6858000"/>
              <a:gd name="connsiteX244" fmla="*/ 3398355 w 4724401"/>
              <a:gd name="connsiteY244" fmla="*/ 6094603 h 6858000"/>
              <a:gd name="connsiteX245" fmla="*/ 3193941 w 4724401"/>
              <a:gd name="connsiteY245" fmla="*/ 6798775 h 6858000"/>
              <a:gd name="connsiteX246" fmla="*/ 3184140 w 4724401"/>
              <a:gd name="connsiteY246" fmla="*/ 6858000 h 6858000"/>
              <a:gd name="connsiteX247" fmla="*/ 3099978 w 4724401"/>
              <a:gd name="connsiteY247" fmla="*/ 6858000 h 6858000"/>
              <a:gd name="connsiteX248" fmla="*/ 3101556 w 4724401"/>
              <a:gd name="connsiteY248" fmla="*/ 6843337 h 6858000"/>
              <a:gd name="connsiteX249" fmla="*/ 3370162 w 4724401"/>
              <a:gd name="connsiteY249" fmla="*/ 5785550 h 6858000"/>
              <a:gd name="connsiteX250" fmla="*/ 3746477 w 4724401"/>
              <a:gd name="connsiteY250" fmla="*/ 5377889 h 6858000"/>
              <a:gd name="connsiteX251" fmla="*/ 3863399 w 4724401"/>
              <a:gd name="connsiteY251" fmla="*/ 5087257 h 6858000"/>
              <a:gd name="connsiteX252" fmla="*/ 3968712 w 4724401"/>
              <a:gd name="connsiteY252" fmla="*/ 4913989 h 6858000"/>
              <a:gd name="connsiteX253" fmla="*/ 2792390 w 4724401"/>
              <a:gd name="connsiteY253" fmla="*/ 5382974 h 6858000"/>
              <a:gd name="connsiteX254" fmla="*/ 2714982 w 4724401"/>
              <a:gd name="connsiteY254" fmla="*/ 5427051 h 6858000"/>
              <a:gd name="connsiteX255" fmla="*/ 2813361 w 4724401"/>
              <a:gd name="connsiteY255" fmla="*/ 6023912 h 6858000"/>
              <a:gd name="connsiteX256" fmla="*/ 2688430 w 4724401"/>
              <a:gd name="connsiteY256" fmla="*/ 6801564 h 6858000"/>
              <a:gd name="connsiteX257" fmla="*/ 2629626 w 4724401"/>
              <a:gd name="connsiteY257" fmla="*/ 6763394 h 6858000"/>
              <a:gd name="connsiteX258" fmla="*/ 2565328 w 4724401"/>
              <a:gd name="connsiteY258" fmla="*/ 5516399 h 6858000"/>
              <a:gd name="connsiteX259" fmla="*/ 1922999 w 4724401"/>
              <a:gd name="connsiteY259" fmla="*/ 5980343 h 6858000"/>
              <a:gd name="connsiteX260" fmla="*/ 1950261 w 4724401"/>
              <a:gd name="connsiteY260" fmla="*/ 6405858 h 6858000"/>
              <a:gd name="connsiteX261" fmla="*/ 2365554 w 4724401"/>
              <a:gd name="connsiteY261" fmla="*/ 6759107 h 6858000"/>
              <a:gd name="connsiteX262" fmla="*/ 2424142 w 4724401"/>
              <a:gd name="connsiteY262" fmla="*/ 6858000 h 6858000"/>
              <a:gd name="connsiteX263" fmla="*/ 2395994 w 4724401"/>
              <a:gd name="connsiteY263" fmla="*/ 6858000 h 6858000"/>
              <a:gd name="connsiteX264" fmla="*/ 2392863 w 4724401"/>
              <a:gd name="connsiteY264" fmla="*/ 6852964 h 6858000"/>
              <a:gd name="connsiteX265" fmla="*/ 2017589 w 4724401"/>
              <a:gd name="connsiteY265" fmla="*/ 6493982 h 6858000"/>
              <a:gd name="connsiteX266" fmla="*/ 2147336 w 4724401"/>
              <a:gd name="connsiteY266" fmla="*/ 6594052 h 6858000"/>
              <a:gd name="connsiteX267" fmla="*/ 2207047 w 4724401"/>
              <a:gd name="connsiteY267" fmla="*/ 6654540 h 6858000"/>
              <a:gd name="connsiteX268" fmla="*/ 2299106 w 4724401"/>
              <a:gd name="connsiteY268" fmla="*/ 6778931 h 6858000"/>
              <a:gd name="connsiteX269" fmla="*/ 2314430 w 4724401"/>
              <a:gd name="connsiteY269" fmla="*/ 6801144 h 6858000"/>
              <a:gd name="connsiteX270" fmla="*/ 2352406 w 4724401"/>
              <a:gd name="connsiteY270" fmla="*/ 6858000 h 6858000"/>
              <a:gd name="connsiteX271" fmla="*/ 2314492 w 4724401"/>
              <a:gd name="connsiteY271" fmla="*/ 6858000 h 6858000"/>
              <a:gd name="connsiteX272" fmla="*/ 2288095 w 4724401"/>
              <a:gd name="connsiteY272" fmla="*/ 6818030 h 6858000"/>
              <a:gd name="connsiteX273" fmla="*/ 2272768 w 4724401"/>
              <a:gd name="connsiteY273" fmla="*/ 6795822 h 6858000"/>
              <a:gd name="connsiteX274" fmla="*/ 2182715 w 4724401"/>
              <a:gd name="connsiteY274" fmla="*/ 6675071 h 6858000"/>
              <a:gd name="connsiteX275" fmla="*/ 2032061 w 4724401"/>
              <a:gd name="connsiteY275" fmla="*/ 6541380 h 6858000"/>
              <a:gd name="connsiteX276" fmla="*/ 2257220 w 4724401"/>
              <a:gd name="connsiteY276" fmla="*/ 6826257 h 6858000"/>
              <a:gd name="connsiteX277" fmla="*/ 2281324 w 4724401"/>
              <a:gd name="connsiteY277" fmla="*/ 6858000 h 6858000"/>
              <a:gd name="connsiteX278" fmla="*/ 2242860 w 4724401"/>
              <a:gd name="connsiteY278" fmla="*/ 6858000 h 6858000"/>
              <a:gd name="connsiteX279" fmla="*/ 2232818 w 4724401"/>
              <a:gd name="connsiteY279" fmla="*/ 6844926 h 6858000"/>
              <a:gd name="connsiteX280" fmla="*/ 1990172 w 4724401"/>
              <a:gd name="connsiteY280" fmla="*/ 6542121 h 6858000"/>
              <a:gd name="connsiteX281" fmla="*/ 2124090 w 4724401"/>
              <a:gd name="connsiteY281" fmla="*/ 6761017 h 6858000"/>
              <a:gd name="connsiteX282" fmla="*/ 2200380 w 4724401"/>
              <a:gd name="connsiteY282" fmla="*/ 6858000 h 6858000"/>
              <a:gd name="connsiteX283" fmla="*/ 2147507 w 4724401"/>
              <a:gd name="connsiteY283" fmla="*/ 6858000 h 6858000"/>
              <a:gd name="connsiteX284" fmla="*/ 2070668 w 4724401"/>
              <a:gd name="connsiteY284" fmla="*/ 6761520 h 6858000"/>
              <a:gd name="connsiteX285" fmla="*/ 1975142 w 4724401"/>
              <a:gd name="connsiteY285" fmla="*/ 6585570 h 6858000"/>
              <a:gd name="connsiteX286" fmla="*/ 2050035 w 4724401"/>
              <a:gd name="connsiteY286" fmla="*/ 6813345 h 6858000"/>
              <a:gd name="connsiteX287" fmla="*/ 2063025 w 4724401"/>
              <a:gd name="connsiteY287" fmla="*/ 6858000 h 6858000"/>
              <a:gd name="connsiteX288" fmla="*/ 2021675 w 4724401"/>
              <a:gd name="connsiteY288" fmla="*/ 6858000 h 6858000"/>
              <a:gd name="connsiteX289" fmla="*/ 2019308 w 4724401"/>
              <a:gd name="connsiteY289" fmla="*/ 6847118 h 6858000"/>
              <a:gd name="connsiteX290" fmla="*/ 1938835 w 4724401"/>
              <a:gd name="connsiteY290" fmla="*/ 6551160 h 6858000"/>
              <a:gd name="connsiteX291" fmla="*/ 1953230 w 4724401"/>
              <a:gd name="connsiteY291" fmla="*/ 6759699 h 6858000"/>
              <a:gd name="connsiteX292" fmla="*/ 1956763 w 4724401"/>
              <a:gd name="connsiteY292" fmla="*/ 6778191 h 6858000"/>
              <a:gd name="connsiteX293" fmla="*/ 1967925 w 4724401"/>
              <a:gd name="connsiteY293" fmla="*/ 6858000 h 6858000"/>
              <a:gd name="connsiteX294" fmla="*/ 1936622 w 4724401"/>
              <a:gd name="connsiteY294" fmla="*/ 6858000 h 6858000"/>
              <a:gd name="connsiteX295" fmla="*/ 1926261 w 4724401"/>
              <a:gd name="connsiteY295" fmla="*/ 6784064 h 6858000"/>
              <a:gd name="connsiteX296" fmla="*/ 1922724 w 4724401"/>
              <a:gd name="connsiteY296" fmla="*/ 6765577 h 6858000"/>
              <a:gd name="connsiteX297" fmla="*/ 1904650 w 4724401"/>
              <a:gd name="connsiteY297" fmla="*/ 6639616 h 6858000"/>
              <a:gd name="connsiteX298" fmla="*/ 1885273 w 4724401"/>
              <a:gd name="connsiteY298" fmla="*/ 6858000 h 6858000"/>
              <a:gd name="connsiteX299" fmla="*/ 1854363 w 4724401"/>
              <a:gd name="connsiteY299" fmla="*/ 6858000 h 6858000"/>
              <a:gd name="connsiteX300" fmla="*/ 1880391 w 4724401"/>
              <a:gd name="connsiteY300" fmla="*/ 6603796 h 6858000"/>
              <a:gd name="connsiteX301" fmla="*/ 1818273 w 4724401"/>
              <a:gd name="connsiteY301" fmla="*/ 6715729 h 6858000"/>
              <a:gd name="connsiteX302" fmla="*/ 1794691 w 4724401"/>
              <a:gd name="connsiteY302" fmla="*/ 6843239 h 6858000"/>
              <a:gd name="connsiteX303" fmla="*/ 1794914 w 4724401"/>
              <a:gd name="connsiteY303" fmla="*/ 6858000 h 6858000"/>
              <a:gd name="connsiteX304" fmla="*/ 1746128 w 4724401"/>
              <a:gd name="connsiteY304" fmla="*/ 6858000 h 6858000"/>
              <a:gd name="connsiteX305" fmla="*/ 1753934 w 4724401"/>
              <a:gd name="connsiteY305" fmla="*/ 6724796 h 6858000"/>
              <a:gd name="connsiteX306" fmla="*/ 1792053 w 4724401"/>
              <a:gd name="connsiteY306" fmla="*/ 6572396 h 6858000"/>
              <a:gd name="connsiteX307" fmla="*/ 1862248 w 4724401"/>
              <a:gd name="connsiteY307" fmla="*/ 6266397 h 6858000"/>
              <a:gd name="connsiteX308" fmla="*/ 1862250 w 4724401"/>
              <a:gd name="connsiteY308" fmla="*/ 6033531 h 6858000"/>
              <a:gd name="connsiteX309" fmla="*/ 1211999 w 4724401"/>
              <a:gd name="connsiteY309" fmla="*/ 6683610 h 6858000"/>
              <a:gd name="connsiteX310" fmla="*/ 1213266 w 4724401"/>
              <a:gd name="connsiteY310" fmla="*/ 6691947 h 6858000"/>
              <a:gd name="connsiteX311" fmla="*/ 1203370 w 4724401"/>
              <a:gd name="connsiteY311" fmla="*/ 6850676 h 6858000"/>
              <a:gd name="connsiteX312" fmla="*/ 1203671 w 4724401"/>
              <a:gd name="connsiteY312" fmla="*/ 6858000 h 6858000"/>
              <a:gd name="connsiteX313" fmla="*/ 1143180 w 4724401"/>
              <a:gd name="connsiteY313" fmla="*/ 6858000 h 6858000"/>
              <a:gd name="connsiteX314" fmla="*/ 1142176 w 4724401"/>
              <a:gd name="connsiteY314" fmla="*/ 6766045 h 6858000"/>
              <a:gd name="connsiteX315" fmla="*/ 1067484 w 4724401"/>
              <a:gd name="connsiteY315" fmla="*/ 6858000 h 6858000"/>
              <a:gd name="connsiteX316" fmla="*/ 953928 w 4724401"/>
              <a:gd name="connsiteY316" fmla="*/ 6858000 h 6858000"/>
              <a:gd name="connsiteX317" fmla="*/ 959715 w 4724401"/>
              <a:gd name="connsiteY317" fmla="*/ 6850185 h 6858000"/>
              <a:gd name="connsiteX318" fmla="*/ 1483788 w 4724401"/>
              <a:gd name="connsiteY318" fmla="*/ 6259174 h 6858000"/>
              <a:gd name="connsiteX319" fmla="*/ 1100671 w 4724401"/>
              <a:gd name="connsiteY319" fmla="*/ 6252137 h 6858000"/>
              <a:gd name="connsiteX320" fmla="*/ 1090144 w 4724401"/>
              <a:gd name="connsiteY320" fmla="*/ 6256748 h 6858000"/>
              <a:gd name="connsiteX321" fmla="*/ 1095872 w 4724401"/>
              <a:gd name="connsiteY321" fmla="*/ 6271892 h 6858000"/>
              <a:gd name="connsiteX322" fmla="*/ 262785 w 4724401"/>
              <a:gd name="connsiteY322" fmla="*/ 6845450 h 6858000"/>
              <a:gd name="connsiteX323" fmla="*/ 209968 w 4724401"/>
              <a:gd name="connsiteY323" fmla="*/ 6770713 h 6858000"/>
              <a:gd name="connsiteX324" fmla="*/ 873460 w 4724401"/>
              <a:gd name="connsiteY324" fmla="*/ 6253768 h 6858000"/>
              <a:gd name="connsiteX325" fmla="*/ 192686 w 4724401"/>
              <a:gd name="connsiteY325" fmla="*/ 5849257 h 6858000"/>
              <a:gd name="connsiteX326" fmla="*/ 4696 w 4724401"/>
              <a:gd name="connsiteY326" fmla="*/ 5697668 h 6858000"/>
              <a:gd name="connsiteX327" fmla="*/ 0 w 4724401"/>
              <a:gd name="connsiteY327" fmla="*/ 5689984 h 6858000"/>
              <a:gd name="connsiteX328" fmla="*/ 0 w 4724401"/>
              <a:gd name="connsiteY328" fmla="*/ 5513472 h 6858000"/>
              <a:gd name="connsiteX329" fmla="*/ 174101 w 4724401"/>
              <a:gd name="connsiteY329" fmla="*/ 5620277 h 6858000"/>
              <a:gd name="connsiteX330" fmla="*/ 891800 w 4724401"/>
              <a:gd name="connsiteY330" fmla="*/ 6036935 h 6858000"/>
              <a:gd name="connsiteX331" fmla="*/ 1072219 w 4724401"/>
              <a:gd name="connsiteY331" fmla="*/ 6169443 h 6858000"/>
              <a:gd name="connsiteX332" fmla="*/ 1074117 w 4724401"/>
              <a:gd name="connsiteY332" fmla="*/ 6170301 h 6858000"/>
              <a:gd name="connsiteX333" fmla="*/ 1083114 w 4724401"/>
              <a:gd name="connsiteY333" fmla="*/ 6174131 h 6858000"/>
              <a:gd name="connsiteX334" fmla="*/ 1543010 w 4724401"/>
              <a:gd name="connsiteY334" fmla="*/ 6191140 h 6858000"/>
              <a:gd name="connsiteX335" fmla="*/ 1551080 w 4724401"/>
              <a:gd name="connsiteY335" fmla="*/ 6195006 h 6858000"/>
              <a:gd name="connsiteX336" fmla="*/ 2345443 w 4724401"/>
              <a:gd name="connsiteY336" fmla="*/ 5549882 h 6858000"/>
              <a:gd name="connsiteX337" fmla="*/ 1721499 w 4724401"/>
              <a:gd name="connsiteY337" fmla="*/ 5599969 h 6858000"/>
              <a:gd name="connsiteX338" fmla="*/ 767716 w 4724401"/>
              <a:gd name="connsiteY338" fmla="*/ 5472768 h 6858000"/>
              <a:gd name="connsiteX339" fmla="*/ 722147 w 4724401"/>
              <a:gd name="connsiteY339" fmla="*/ 5393091 h 6858000"/>
              <a:gd name="connsiteX340" fmla="*/ 1485552 w 4724401"/>
              <a:gd name="connsiteY340" fmla="*/ 5313202 h 6858000"/>
              <a:gd name="connsiteX341" fmla="*/ 2143004 w 4724401"/>
              <a:gd name="connsiteY341" fmla="*/ 5402420 h 6858000"/>
              <a:gd name="connsiteX342" fmla="*/ 1933391 w 4724401"/>
              <a:gd name="connsiteY342" fmla="*/ 5156971 h 6858000"/>
              <a:gd name="connsiteX343" fmla="*/ 1827118 w 4724401"/>
              <a:gd name="connsiteY343" fmla="*/ 4968410 h 6858000"/>
              <a:gd name="connsiteX344" fmla="*/ 1837349 w 4724401"/>
              <a:gd name="connsiteY344" fmla="*/ 4956357 h 6858000"/>
              <a:gd name="connsiteX345" fmla="*/ 2162835 w 4724401"/>
              <a:gd name="connsiteY345" fmla="*/ 5187853 h 6858000"/>
              <a:gd name="connsiteX346" fmla="*/ 2257167 w 4724401"/>
              <a:gd name="connsiteY346" fmla="*/ 5462123 h 6858000"/>
              <a:gd name="connsiteX347" fmla="*/ 2261598 w 4724401"/>
              <a:gd name="connsiteY347" fmla="*/ 5467998 h 6858000"/>
              <a:gd name="connsiteX348" fmla="*/ 2437177 w 4724401"/>
              <a:gd name="connsiteY348" fmla="*/ 5479608 h 6858000"/>
              <a:gd name="connsiteX349" fmla="*/ 2445247 w 4724401"/>
              <a:gd name="connsiteY349" fmla="*/ 5483476 h 6858000"/>
              <a:gd name="connsiteX350" fmla="*/ 2743626 w 4724401"/>
              <a:gd name="connsiteY350" fmla="*/ 5304819 h 6858000"/>
              <a:gd name="connsiteX351" fmla="*/ 3048102 w 4724401"/>
              <a:gd name="connsiteY351" fmla="*/ 5150595 h 6858000"/>
              <a:gd name="connsiteX352" fmla="*/ 1799414 w 4724401"/>
              <a:gd name="connsiteY352" fmla="*/ 4694732 h 6858000"/>
              <a:gd name="connsiteX353" fmla="*/ 1771735 w 4724401"/>
              <a:gd name="connsiteY353" fmla="*/ 4619929 h 6858000"/>
              <a:gd name="connsiteX354" fmla="*/ 3104273 w 4724401"/>
              <a:gd name="connsiteY354" fmla="*/ 5076159 h 6858000"/>
              <a:gd name="connsiteX355" fmla="*/ 3113245 w 4724401"/>
              <a:gd name="connsiteY355" fmla="*/ 5090705 h 6858000"/>
              <a:gd name="connsiteX356" fmla="*/ 3126294 w 4724401"/>
              <a:gd name="connsiteY356" fmla="*/ 5114400 h 6858000"/>
              <a:gd name="connsiteX357" fmla="*/ 3937433 w 4724401"/>
              <a:gd name="connsiteY357" fmla="*/ 4830473 h 6858000"/>
              <a:gd name="connsiteX358" fmla="*/ 3590475 w 4724401"/>
              <a:gd name="connsiteY358" fmla="*/ 4597974 h 6858000"/>
              <a:gd name="connsiteX359" fmla="*/ 3100264 w 4724401"/>
              <a:gd name="connsiteY359" fmla="*/ 4579845 h 6858000"/>
              <a:gd name="connsiteX360" fmla="*/ 2183576 w 4724401"/>
              <a:gd name="connsiteY360" fmla="*/ 4227150 h 6858000"/>
              <a:gd name="connsiteX361" fmla="*/ 2151029 w 4724401"/>
              <a:gd name="connsiteY361" fmla="*/ 4146947 h 6858000"/>
              <a:gd name="connsiteX362" fmla="*/ 3563434 w 4724401"/>
              <a:gd name="connsiteY362" fmla="*/ 4469115 h 6858000"/>
              <a:gd name="connsiteX363" fmla="*/ 3177952 w 4724401"/>
              <a:gd name="connsiteY363" fmla="*/ 3657386 h 6858000"/>
              <a:gd name="connsiteX364" fmla="*/ 3174829 w 4724401"/>
              <a:gd name="connsiteY364" fmla="*/ 3620110 h 6858000"/>
              <a:gd name="connsiteX365" fmla="*/ 3429186 w 4724401"/>
              <a:gd name="connsiteY365" fmla="*/ 3458784 h 6858000"/>
              <a:gd name="connsiteX366" fmla="*/ 3446761 w 4724401"/>
              <a:gd name="connsiteY366" fmla="*/ 3461278 h 6858000"/>
              <a:gd name="connsiteX367" fmla="*/ 4419733 w 4724401"/>
              <a:gd name="connsiteY367" fmla="*/ 3963555 h 6858000"/>
              <a:gd name="connsiteX368" fmla="*/ 4659448 w 4724401"/>
              <a:gd name="connsiteY368" fmla="*/ 4172746 h 6858000"/>
              <a:gd name="connsiteX369" fmla="*/ 4724401 w 4724401"/>
              <a:gd name="connsiteY369" fmla="*/ 4275524 h 6858000"/>
              <a:gd name="connsiteX370" fmla="*/ 4724401 w 4724401"/>
              <a:gd name="connsiteY370" fmla="*/ 4519331 h 6858000"/>
              <a:gd name="connsiteX371" fmla="*/ 4695727 w 4724401"/>
              <a:gd name="connsiteY371" fmla="*/ 4489837 h 6858000"/>
              <a:gd name="connsiteX372" fmla="*/ 4036318 w 4724401"/>
              <a:gd name="connsiteY372" fmla="*/ 4147013 h 6858000"/>
              <a:gd name="connsiteX373" fmla="*/ 3432098 w 4724401"/>
              <a:gd name="connsiteY373" fmla="*/ 3537312 h 6858000"/>
              <a:gd name="connsiteX374" fmla="*/ 3429186 w 4724401"/>
              <a:gd name="connsiteY374" fmla="*/ 3458784 h 6858000"/>
              <a:gd name="connsiteX375" fmla="*/ 4287835 w 4724401"/>
              <a:gd name="connsiteY375" fmla="*/ 3252276 h 6858000"/>
              <a:gd name="connsiteX376" fmla="*/ 4305321 w 4724401"/>
              <a:gd name="connsiteY376" fmla="*/ 3256953 h 6858000"/>
              <a:gd name="connsiteX377" fmla="*/ 4633631 w 4724401"/>
              <a:gd name="connsiteY377" fmla="*/ 3503706 h 6858000"/>
              <a:gd name="connsiteX378" fmla="*/ 4724401 w 4724401"/>
              <a:gd name="connsiteY378" fmla="*/ 3579225 h 6858000"/>
              <a:gd name="connsiteX379" fmla="*/ 4724401 w 4724401"/>
              <a:gd name="connsiteY379" fmla="*/ 3637622 h 6858000"/>
              <a:gd name="connsiteX380" fmla="*/ 4594837 w 4724401"/>
              <a:gd name="connsiteY380" fmla="*/ 3532274 h 6858000"/>
              <a:gd name="connsiteX381" fmla="*/ 4441737 w 4724401"/>
              <a:gd name="connsiteY381" fmla="*/ 3399734 h 6858000"/>
              <a:gd name="connsiteX382" fmla="*/ 4431236 w 4724401"/>
              <a:gd name="connsiteY382" fmla="*/ 3400954 h 6858000"/>
              <a:gd name="connsiteX383" fmla="*/ 4557150 w 4724401"/>
              <a:gd name="connsiteY383" fmla="*/ 3510023 h 6858000"/>
              <a:gd name="connsiteX384" fmla="*/ 4709959 w 4724401"/>
              <a:gd name="connsiteY384" fmla="*/ 3658245 h 6858000"/>
              <a:gd name="connsiteX385" fmla="*/ 4724401 w 4724401"/>
              <a:gd name="connsiteY385" fmla="*/ 3673072 h 6858000"/>
              <a:gd name="connsiteX386" fmla="*/ 4724401 w 4724401"/>
              <a:gd name="connsiteY386" fmla="*/ 3718516 h 6858000"/>
              <a:gd name="connsiteX387" fmla="*/ 4642986 w 4724401"/>
              <a:gd name="connsiteY387" fmla="*/ 3635718 h 6858000"/>
              <a:gd name="connsiteX388" fmla="*/ 4440129 w 4724401"/>
              <a:gd name="connsiteY388" fmla="*/ 3448571 h 6858000"/>
              <a:gd name="connsiteX389" fmla="*/ 4700658 w 4724401"/>
              <a:gd name="connsiteY389" fmla="*/ 3767518 h 6858000"/>
              <a:gd name="connsiteX390" fmla="*/ 4724401 w 4724401"/>
              <a:gd name="connsiteY390" fmla="*/ 3790032 h 6858000"/>
              <a:gd name="connsiteX391" fmla="*/ 4724401 w 4724401"/>
              <a:gd name="connsiteY391" fmla="*/ 3871856 h 6858000"/>
              <a:gd name="connsiteX392" fmla="*/ 4649232 w 4724401"/>
              <a:gd name="connsiteY392" fmla="*/ 3785028 h 6858000"/>
              <a:gd name="connsiteX393" fmla="*/ 4294126 w 4724401"/>
              <a:gd name="connsiteY393" fmla="*/ 3303048 h 6858000"/>
              <a:gd name="connsiteX394" fmla="*/ 4287835 w 4724401"/>
              <a:gd name="connsiteY394" fmla="*/ 3252276 h 6858000"/>
              <a:gd name="connsiteX395" fmla="*/ 1318687 w 4724401"/>
              <a:gd name="connsiteY395" fmla="*/ 3113840 h 6858000"/>
              <a:gd name="connsiteX396" fmla="*/ 1066793 w 4724401"/>
              <a:gd name="connsiteY396" fmla="*/ 3212171 h 6858000"/>
              <a:gd name="connsiteX397" fmla="*/ 993319 w 4724401"/>
              <a:gd name="connsiteY397" fmla="*/ 3247648 h 6858000"/>
              <a:gd name="connsiteX398" fmla="*/ 853081 w 4724401"/>
              <a:gd name="connsiteY398" fmla="*/ 3312410 h 6858000"/>
              <a:gd name="connsiteX399" fmla="*/ 805957 w 4724401"/>
              <a:gd name="connsiteY399" fmla="*/ 3330443 h 6858000"/>
              <a:gd name="connsiteX400" fmla="*/ 1318687 w 4724401"/>
              <a:gd name="connsiteY400" fmla="*/ 3113840 h 6858000"/>
              <a:gd name="connsiteX401" fmla="*/ 1238695 w 4724401"/>
              <a:gd name="connsiteY401" fmla="*/ 3076820 h 6858000"/>
              <a:gd name="connsiteX402" fmla="*/ 716371 w 4724401"/>
              <a:gd name="connsiteY402" fmla="*/ 3293249 h 6858000"/>
              <a:gd name="connsiteX403" fmla="*/ 579522 w 4724401"/>
              <a:gd name="connsiteY403" fmla="*/ 3371759 h 6858000"/>
              <a:gd name="connsiteX404" fmla="*/ 600288 w 4724401"/>
              <a:gd name="connsiteY404" fmla="*/ 3365555 h 6858000"/>
              <a:gd name="connsiteX405" fmla="*/ 840692 w 4724401"/>
              <a:gd name="connsiteY405" fmla="*/ 3284921 h 6858000"/>
              <a:gd name="connsiteX406" fmla="*/ 979248 w 4724401"/>
              <a:gd name="connsiteY406" fmla="*/ 3221003 h 6858000"/>
              <a:gd name="connsiteX407" fmla="*/ 1053282 w 4724401"/>
              <a:gd name="connsiteY407" fmla="*/ 3185247 h 6858000"/>
              <a:gd name="connsiteX408" fmla="*/ 1320603 w 4724401"/>
              <a:gd name="connsiteY408" fmla="*/ 3081281 h 6858000"/>
              <a:gd name="connsiteX409" fmla="*/ 1238695 w 4724401"/>
              <a:gd name="connsiteY409" fmla="*/ 3076820 h 6858000"/>
              <a:gd name="connsiteX410" fmla="*/ 2399523 w 4724401"/>
              <a:gd name="connsiteY410" fmla="*/ 1428234 h 6858000"/>
              <a:gd name="connsiteX411" fmla="*/ 2224982 w 4724401"/>
              <a:gd name="connsiteY411" fmla="*/ 1826201 h 6858000"/>
              <a:gd name="connsiteX412" fmla="*/ 2096099 w 4724401"/>
              <a:gd name="connsiteY412" fmla="*/ 2345900 h 6858000"/>
              <a:gd name="connsiteX413" fmla="*/ 2283317 w 4724401"/>
              <a:gd name="connsiteY413" fmla="*/ 1796925 h 6858000"/>
              <a:gd name="connsiteX414" fmla="*/ 2448558 w 4724401"/>
              <a:gd name="connsiteY414" fmla="*/ 1373435 h 6858000"/>
              <a:gd name="connsiteX415" fmla="*/ 2312521 w 4724401"/>
              <a:gd name="connsiteY415" fmla="*/ 1806140 h 6858000"/>
              <a:gd name="connsiteX416" fmla="*/ 2127533 w 4724401"/>
              <a:gd name="connsiteY416" fmla="*/ 2348380 h 6858000"/>
              <a:gd name="connsiteX417" fmla="*/ 2358080 w 4724401"/>
              <a:gd name="connsiteY417" fmla="*/ 1866134 h 6858000"/>
              <a:gd name="connsiteX418" fmla="*/ 2407436 w 4724401"/>
              <a:gd name="connsiteY418" fmla="*/ 1651070 h 6858000"/>
              <a:gd name="connsiteX419" fmla="*/ 2448558 w 4724401"/>
              <a:gd name="connsiteY419" fmla="*/ 1373435 h 6858000"/>
              <a:gd name="connsiteX420" fmla="*/ 278707 w 4724401"/>
              <a:gd name="connsiteY420" fmla="*/ 1352270 h 6858000"/>
              <a:gd name="connsiteX421" fmla="*/ 321570 w 4724401"/>
              <a:gd name="connsiteY421" fmla="*/ 1861610 h 6858000"/>
              <a:gd name="connsiteX422" fmla="*/ 294281 w 4724401"/>
              <a:gd name="connsiteY422" fmla="*/ 1440658 h 6858000"/>
              <a:gd name="connsiteX423" fmla="*/ 1423821 w 4724401"/>
              <a:gd name="connsiteY423" fmla="*/ 1351958 h 6858000"/>
              <a:gd name="connsiteX424" fmla="*/ 1638521 w 4724401"/>
              <a:gd name="connsiteY424" fmla="*/ 1908470 h 6858000"/>
              <a:gd name="connsiteX425" fmla="*/ 1754199 w 4724401"/>
              <a:gd name="connsiteY425" fmla="*/ 2149284 h 6858000"/>
              <a:gd name="connsiteX426" fmla="*/ 1908359 w 4724401"/>
              <a:gd name="connsiteY426" fmla="*/ 2364988 h 6858000"/>
              <a:gd name="connsiteX427" fmla="*/ 1647661 w 4724401"/>
              <a:gd name="connsiteY427" fmla="*/ 1825945 h 6858000"/>
              <a:gd name="connsiteX428" fmla="*/ 1423821 w 4724401"/>
              <a:gd name="connsiteY428" fmla="*/ 1351958 h 6858000"/>
              <a:gd name="connsiteX429" fmla="*/ 1431890 w 4724401"/>
              <a:gd name="connsiteY429" fmla="*/ 1306475 h 6858000"/>
              <a:gd name="connsiteX430" fmla="*/ 1507597 w 4724401"/>
              <a:gd name="connsiteY430" fmla="*/ 1446132 h 6858000"/>
              <a:gd name="connsiteX431" fmla="*/ 1674586 w 4724401"/>
              <a:gd name="connsiteY431" fmla="*/ 1813832 h 6858000"/>
              <a:gd name="connsiteX432" fmla="*/ 1815950 w 4724401"/>
              <a:gd name="connsiteY432" fmla="*/ 2128564 h 6858000"/>
              <a:gd name="connsiteX433" fmla="*/ 1984242 w 4724401"/>
              <a:gd name="connsiteY433" fmla="*/ 2430829 h 6858000"/>
              <a:gd name="connsiteX434" fmla="*/ 2014023 w 4724401"/>
              <a:gd name="connsiteY434" fmla="*/ 2450995 h 6858000"/>
              <a:gd name="connsiteX435" fmla="*/ 1747337 w 4724401"/>
              <a:gd name="connsiteY435" fmla="*/ 1855264 h 6858000"/>
              <a:gd name="connsiteX436" fmla="*/ 1533749 w 4724401"/>
              <a:gd name="connsiteY436" fmla="*/ 1478656 h 6858000"/>
              <a:gd name="connsiteX437" fmla="*/ 1431890 w 4724401"/>
              <a:gd name="connsiteY437" fmla="*/ 1306475 h 6858000"/>
              <a:gd name="connsiteX438" fmla="*/ 655236 w 4724401"/>
              <a:gd name="connsiteY438" fmla="*/ 1268632 h 6858000"/>
              <a:gd name="connsiteX439" fmla="*/ 839521 w 4724401"/>
              <a:gd name="connsiteY439" fmla="*/ 1685315 h 6858000"/>
              <a:gd name="connsiteX440" fmla="*/ 1109416 w 4724401"/>
              <a:gd name="connsiteY440" fmla="*/ 2061663 h 6858000"/>
              <a:gd name="connsiteX441" fmla="*/ 1298300 w 4724401"/>
              <a:gd name="connsiteY441" fmla="*/ 2247742 h 6858000"/>
              <a:gd name="connsiteX442" fmla="*/ 1125871 w 4724401"/>
              <a:gd name="connsiteY442" fmla="*/ 1989513 h 6858000"/>
              <a:gd name="connsiteX443" fmla="*/ 981574 w 4724401"/>
              <a:gd name="connsiteY443" fmla="*/ 1783157 h 6858000"/>
              <a:gd name="connsiteX444" fmla="*/ 922198 w 4724401"/>
              <a:gd name="connsiteY444" fmla="*/ 1677437 h 6858000"/>
              <a:gd name="connsiteX445" fmla="*/ 869293 w 4724401"/>
              <a:gd name="connsiteY445" fmla="*/ 1583214 h 6858000"/>
              <a:gd name="connsiteX446" fmla="*/ 751431 w 4724401"/>
              <a:gd name="connsiteY446" fmla="*/ 1405731 h 6858000"/>
              <a:gd name="connsiteX447" fmla="*/ 291466 w 4724401"/>
              <a:gd name="connsiteY447" fmla="*/ 1250369 h 6858000"/>
              <a:gd name="connsiteX448" fmla="*/ 323180 w 4724401"/>
              <a:gd name="connsiteY448" fmla="*/ 1435283 h 6858000"/>
              <a:gd name="connsiteX449" fmla="*/ 349381 w 4724401"/>
              <a:gd name="connsiteY449" fmla="*/ 1875041 h 6858000"/>
              <a:gd name="connsiteX450" fmla="*/ 374363 w 4724401"/>
              <a:gd name="connsiteY450" fmla="*/ 1506494 h 6858000"/>
              <a:gd name="connsiteX451" fmla="*/ 302168 w 4724401"/>
              <a:gd name="connsiteY451" fmla="*/ 1274495 h 6858000"/>
              <a:gd name="connsiteX452" fmla="*/ 291466 w 4724401"/>
              <a:gd name="connsiteY452" fmla="*/ 1250369 h 6858000"/>
              <a:gd name="connsiteX453" fmla="*/ 678222 w 4724401"/>
              <a:gd name="connsiteY453" fmla="*/ 1248670 h 6858000"/>
              <a:gd name="connsiteX454" fmla="*/ 775536 w 4724401"/>
              <a:gd name="connsiteY454" fmla="*/ 1388015 h 6858000"/>
              <a:gd name="connsiteX455" fmla="*/ 894529 w 4724401"/>
              <a:gd name="connsiteY455" fmla="*/ 1567739 h 6858000"/>
              <a:gd name="connsiteX456" fmla="*/ 948000 w 4724401"/>
              <a:gd name="connsiteY456" fmla="*/ 1663088 h 6858000"/>
              <a:gd name="connsiteX457" fmla="*/ 1006812 w 4724401"/>
              <a:gd name="connsiteY457" fmla="*/ 1767683 h 6858000"/>
              <a:gd name="connsiteX458" fmla="*/ 1149133 w 4724401"/>
              <a:gd name="connsiteY458" fmla="*/ 1971513 h 6858000"/>
              <a:gd name="connsiteX459" fmla="*/ 1333952 w 4724401"/>
              <a:gd name="connsiteY459" fmla="*/ 2251620 h 6858000"/>
              <a:gd name="connsiteX460" fmla="*/ 1337329 w 4724401"/>
              <a:gd name="connsiteY460" fmla="*/ 2258350 h 6858000"/>
              <a:gd name="connsiteX461" fmla="*/ 1014726 w 4724401"/>
              <a:gd name="connsiteY461" fmla="*/ 1615556 h 6858000"/>
              <a:gd name="connsiteX462" fmla="*/ 678222 w 4724401"/>
              <a:gd name="connsiteY462" fmla="*/ 1248670 h 6858000"/>
              <a:gd name="connsiteX463" fmla="*/ 4002475 w 4724401"/>
              <a:gd name="connsiteY463" fmla="*/ 1037802 h 6858000"/>
              <a:gd name="connsiteX464" fmla="*/ 4000324 w 4724401"/>
              <a:gd name="connsiteY464" fmla="*/ 1039362 h 6858000"/>
              <a:gd name="connsiteX465" fmla="*/ 4002862 w 4724401"/>
              <a:gd name="connsiteY465" fmla="*/ 1042866 h 6858000"/>
              <a:gd name="connsiteX466" fmla="*/ 4002475 w 4724401"/>
              <a:gd name="connsiteY466" fmla="*/ 1037802 h 6858000"/>
              <a:gd name="connsiteX467" fmla="*/ 506322 w 4724401"/>
              <a:gd name="connsiteY467" fmla="*/ 1020997 h 6858000"/>
              <a:gd name="connsiteX468" fmla="*/ 533068 w 4724401"/>
              <a:gd name="connsiteY468" fmla="*/ 1029409 h 6858000"/>
              <a:gd name="connsiteX469" fmla="*/ 1232525 w 4724401"/>
              <a:gd name="connsiteY469" fmla="*/ 1804675 h 6858000"/>
              <a:gd name="connsiteX470" fmla="*/ 1388858 w 4724401"/>
              <a:gd name="connsiteY470" fmla="*/ 2368011 h 6858000"/>
              <a:gd name="connsiteX471" fmla="*/ 1384098 w 4724401"/>
              <a:gd name="connsiteY471" fmla="*/ 2378125 h 6858000"/>
              <a:gd name="connsiteX472" fmla="*/ 1425393 w 4724401"/>
              <a:gd name="connsiteY472" fmla="*/ 2589124 h 6858000"/>
              <a:gd name="connsiteX473" fmla="*/ 1424001 w 4724401"/>
              <a:gd name="connsiteY473" fmla="*/ 2597541 h 6858000"/>
              <a:gd name="connsiteX474" fmla="*/ 2152729 w 4724401"/>
              <a:gd name="connsiteY474" fmla="*/ 2864487 h 6858000"/>
              <a:gd name="connsiteX475" fmla="*/ 2020609 w 4724401"/>
              <a:gd name="connsiteY475" fmla="*/ 2539671 h 6858000"/>
              <a:gd name="connsiteX476" fmla="*/ 2018920 w 4724401"/>
              <a:gd name="connsiteY476" fmla="*/ 2536309 h 6858000"/>
              <a:gd name="connsiteX477" fmla="*/ 1342441 w 4724401"/>
              <a:gd name="connsiteY477" fmla="*/ 1173017 h 6858000"/>
              <a:gd name="connsiteX478" fmla="*/ 1367925 w 4724401"/>
              <a:gd name="connsiteY478" fmla="*/ 1135648 h 6858000"/>
              <a:gd name="connsiteX479" fmla="*/ 1771401 w 4724401"/>
              <a:gd name="connsiteY479" fmla="*/ 1806673 h 6858000"/>
              <a:gd name="connsiteX480" fmla="*/ 1972385 w 4724401"/>
              <a:gd name="connsiteY480" fmla="*/ 2198735 h 6858000"/>
              <a:gd name="connsiteX481" fmla="*/ 2040892 w 4724401"/>
              <a:gd name="connsiteY481" fmla="*/ 2405205 h 6858000"/>
              <a:gd name="connsiteX482" fmla="*/ 2131689 w 4724401"/>
              <a:gd name="connsiteY482" fmla="*/ 1936926 h 6858000"/>
              <a:gd name="connsiteX483" fmla="*/ 2454820 w 4724401"/>
              <a:gd name="connsiteY483" fmla="*/ 1248808 h 6858000"/>
              <a:gd name="connsiteX484" fmla="*/ 2492512 w 4724401"/>
              <a:gd name="connsiteY484" fmla="*/ 1302920 h 6858000"/>
              <a:gd name="connsiteX485" fmla="*/ 2081216 w 4724401"/>
              <a:gd name="connsiteY485" fmla="*/ 2527513 h 6858000"/>
              <a:gd name="connsiteX486" fmla="*/ 2081211 w 4724401"/>
              <a:gd name="connsiteY486" fmla="*/ 2528916 h 6858000"/>
              <a:gd name="connsiteX487" fmla="*/ 2199067 w 4724401"/>
              <a:gd name="connsiteY487" fmla="*/ 2884061 h 6858000"/>
              <a:gd name="connsiteX488" fmla="*/ 3192586 w 4724401"/>
              <a:gd name="connsiteY488" fmla="*/ 3411496 h 6858000"/>
              <a:gd name="connsiteX489" fmla="*/ 3182620 w 4724401"/>
              <a:gd name="connsiteY489" fmla="*/ 3483279 h 6858000"/>
              <a:gd name="connsiteX490" fmla="*/ 2435119 w 4724401"/>
              <a:gd name="connsiteY490" fmla="*/ 3080173 h 6858000"/>
              <a:gd name="connsiteX491" fmla="*/ 2410152 w 4724401"/>
              <a:gd name="connsiteY491" fmla="*/ 3063751 h 6858000"/>
              <a:gd name="connsiteX492" fmla="*/ 2408099 w 4724401"/>
              <a:gd name="connsiteY492" fmla="*/ 3064403 h 6858000"/>
              <a:gd name="connsiteX493" fmla="*/ 2407218 w 4724401"/>
              <a:gd name="connsiteY493" fmla="*/ 3070324 h 6858000"/>
              <a:gd name="connsiteX494" fmla="*/ 2380138 w 4724401"/>
              <a:gd name="connsiteY494" fmla="*/ 3099341 h 6858000"/>
              <a:gd name="connsiteX495" fmla="*/ 1765923 w 4724401"/>
              <a:gd name="connsiteY495" fmla="*/ 3581043 h 6858000"/>
              <a:gd name="connsiteX496" fmla="*/ 1702258 w 4724401"/>
              <a:gd name="connsiteY496" fmla="*/ 3612286 h 6858000"/>
              <a:gd name="connsiteX497" fmla="*/ 1538370 w 4724401"/>
              <a:gd name="connsiteY497" fmla="*/ 3811804 h 6858000"/>
              <a:gd name="connsiteX498" fmla="*/ 542867 w 4724401"/>
              <a:gd name="connsiteY498" fmla="*/ 4944092 h 6858000"/>
              <a:gd name="connsiteX499" fmla="*/ 515800 w 4724401"/>
              <a:gd name="connsiteY499" fmla="*/ 4862180 h 6858000"/>
              <a:gd name="connsiteX500" fmla="*/ 909145 w 4724401"/>
              <a:gd name="connsiteY500" fmla="*/ 4199225 h 6858000"/>
              <a:gd name="connsiteX501" fmla="*/ 1214067 w 4724401"/>
              <a:gd name="connsiteY501" fmla="*/ 3908561 h 6858000"/>
              <a:gd name="connsiteX502" fmla="*/ 640967 w 4724401"/>
              <a:gd name="connsiteY502" fmla="*/ 4105601 h 6858000"/>
              <a:gd name="connsiteX503" fmla="*/ 112563 w 4724401"/>
              <a:gd name="connsiteY503" fmla="*/ 4396952 h 6858000"/>
              <a:gd name="connsiteX504" fmla="*/ 0 w 4724401"/>
              <a:gd name="connsiteY504" fmla="*/ 4466006 h 6858000"/>
              <a:gd name="connsiteX505" fmla="*/ 0 w 4724401"/>
              <a:gd name="connsiteY505" fmla="*/ 4233763 h 6858000"/>
              <a:gd name="connsiteX506" fmla="*/ 36881 w 4724401"/>
              <a:gd name="connsiteY506" fmla="*/ 4200118 h 6858000"/>
              <a:gd name="connsiteX507" fmla="*/ 910534 w 4724401"/>
              <a:gd name="connsiteY507" fmla="*/ 3629753 h 6858000"/>
              <a:gd name="connsiteX508" fmla="*/ 1578717 w 4724401"/>
              <a:gd name="connsiteY508" fmla="*/ 3575982 h 6858000"/>
              <a:gd name="connsiteX509" fmla="*/ 2338780 w 4724401"/>
              <a:gd name="connsiteY509" fmla="*/ 3033725 h 6858000"/>
              <a:gd name="connsiteX510" fmla="*/ 1807991 w 4724401"/>
              <a:gd name="connsiteY510" fmla="*/ 2807184 h 6858000"/>
              <a:gd name="connsiteX511" fmla="*/ 1416358 w 4724401"/>
              <a:gd name="connsiteY511" fmla="*/ 3112571 h 6858000"/>
              <a:gd name="connsiteX512" fmla="*/ 939066 w 4724401"/>
              <a:gd name="connsiteY512" fmla="*/ 3378798 h 6858000"/>
              <a:gd name="connsiteX513" fmla="*/ 115099 w 4724401"/>
              <a:gd name="connsiteY513" fmla="*/ 3607650 h 6858000"/>
              <a:gd name="connsiteX514" fmla="*/ 97284 w 4724401"/>
              <a:gd name="connsiteY514" fmla="*/ 3520393 h 6858000"/>
              <a:gd name="connsiteX515" fmla="*/ 922050 w 4724401"/>
              <a:gd name="connsiteY515" fmla="*/ 3074867 h 6858000"/>
              <a:gd name="connsiteX516" fmla="*/ 1405265 w 4724401"/>
              <a:gd name="connsiteY516" fmla="*/ 3016319 h 6858000"/>
              <a:gd name="connsiteX517" fmla="*/ 1407512 w 4724401"/>
              <a:gd name="connsiteY517" fmla="*/ 3018001 h 6858000"/>
              <a:gd name="connsiteX518" fmla="*/ 1726266 w 4724401"/>
              <a:gd name="connsiteY518" fmla="*/ 2777274 h 6858000"/>
              <a:gd name="connsiteX519" fmla="*/ 625390 w 4724401"/>
              <a:gd name="connsiteY519" fmla="*/ 2514541 h 6858000"/>
              <a:gd name="connsiteX520" fmla="*/ 619799 w 4724401"/>
              <a:gd name="connsiteY520" fmla="*/ 2527180 h 6858000"/>
              <a:gd name="connsiteX521" fmla="*/ 310030 w 4724401"/>
              <a:gd name="connsiteY521" fmla="*/ 2771818 h 6858000"/>
              <a:gd name="connsiteX522" fmla="*/ 173877 w 4724401"/>
              <a:gd name="connsiteY522" fmla="*/ 2937056 h 6858000"/>
              <a:gd name="connsiteX523" fmla="*/ 77889 w 4724401"/>
              <a:gd name="connsiteY523" fmla="*/ 3138440 h 6858000"/>
              <a:gd name="connsiteX524" fmla="*/ 0 w 4724401"/>
              <a:gd name="connsiteY524" fmla="*/ 3271395 h 6858000"/>
              <a:gd name="connsiteX525" fmla="*/ 0 w 4724401"/>
              <a:gd name="connsiteY525" fmla="*/ 3153002 h 6858000"/>
              <a:gd name="connsiteX526" fmla="*/ 2386 w 4724401"/>
              <a:gd name="connsiteY526" fmla="*/ 3149203 h 6858000"/>
              <a:gd name="connsiteX527" fmla="*/ 89753 w 4724401"/>
              <a:gd name="connsiteY527" fmla="*/ 2987702 h 6858000"/>
              <a:gd name="connsiteX528" fmla="*/ 76869 w 4724401"/>
              <a:gd name="connsiteY528" fmla="*/ 3005404 h 6858000"/>
              <a:gd name="connsiteX529" fmla="*/ 32049 w 4724401"/>
              <a:gd name="connsiteY529" fmla="*/ 3065814 h 6858000"/>
              <a:gd name="connsiteX530" fmla="*/ 0 w 4724401"/>
              <a:gd name="connsiteY530" fmla="*/ 3108744 h 6858000"/>
              <a:gd name="connsiteX531" fmla="*/ 0 w 4724401"/>
              <a:gd name="connsiteY531" fmla="*/ 3058059 h 6858000"/>
              <a:gd name="connsiteX532" fmla="*/ 7610 w 4724401"/>
              <a:gd name="connsiteY532" fmla="*/ 3047889 h 6858000"/>
              <a:gd name="connsiteX533" fmla="*/ 52419 w 4724401"/>
              <a:gd name="connsiteY533" fmla="*/ 2987479 h 6858000"/>
              <a:gd name="connsiteX534" fmla="*/ 59142 w 4724401"/>
              <a:gd name="connsiteY534" fmla="*/ 2978488 h 6858000"/>
              <a:gd name="connsiteX535" fmla="*/ 0 w 4724401"/>
              <a:gd name="connsiteY535" fmla="*/ 3015334 h 6858000"/>
              <a:gd name="connsiteX536" fmla="*/ 0 w 4724401"/>
              <a:gd name="connsiteY536" fmla="*/ 2914286 h 6858000"/>
              <a:gd name="connsiteX537" fmla="*/ 36383 w 4724401"/>
              <a:gd name="connsiteY537" fmla="*/ 2901128 h 6858000"/>
              <a:gd name="connsiteX538" fmla="*/ 156329 w 4724401"/>
              <a:gd name="connsiteY538" fmla="*/ 2840533 h 6858000"/>
              <a:gd name="connsiteX539" fmla="*/ 358355 w 4724401"/>
              <a:gd name="connsiteY539" fmla="*/ 2620471 h 6858000"/>
              <a:gd name="connsiteX540" fmla="*/ 510577 w 4724401"/>
              <a:gd name="connsiteY540" fmla="*/ 2501244 h 6858000"/>
              <a:gd name="connsiteX541" fmla="*/ 211967 w 4724401"/>
              <a:gd name="connsiteY541" fmla="*/ 2479171 h 6858000"/>
              <a:gd name="connsiteX542" fmla="*/ 0 w 4724401"/>
              <a:gd name="connsiteY542" fmla="*/ 2476398 h 6858000"/>
              <a:gd name="connsiteX543" fmla="*/ 0 w 4724401"/>
              <a:gd name="connsiteY543" fmla="*/ 2389189 h 6858000"/>
              <a:gd name="connsiteX544" fmla="*/ 103062 w 4724401"/>
              <a:gd name="connsiteY544" fmla="*/ 2389518 h 6858000"/>
              <a:gd name="connsiteX545" fmla="*/ 510734 w 4724401"/>
              <a:gd name="connsiteY545" fmla="*/ 2416201 h 6858000"/>
              <a:gd name="connsiteX546" fmla="*/ 279257 w 4724401"/>
              <a:gd name="connsiteY546" fmla="*/ 2092102 h 6858000"/>
              <a:gd name="connsiteX547" fmla="*/ 65265 w 4724401"/>
              <a:gd name="connsiteY547" fmla="*/ 2006049 h 6858000"/>
              <a:gd name="connsiteX548" fmla="*/ 0 w 4724401"/>
              <a:gd name="connsiteY548" fmla="*/ 1982532 h 6858000"/>
              <a:gd name="connsiteX549" fmla="*/ 0 w 4724401"/>
              <a:gd name="connsiteY549" fmla="*/ 1912789 h 6858000"/>
              <a:gd name="connsiteX550" fmla="*/ 97460 w 4724401"/>
              <a:gd name="connsiteY550" fmla="*/ 1953725 h 6858000"/>
              <a:gd name="connsiteX551" fmla="*/ 221272 w 4724401"/>
              <a:gd name="connsiteY551" fmla="*/ 1980766 h 6858000"/>
              <a:gd name="connsiteX552" fmla="*/ 116765 w 4724401"/>
              <a:gd name="connsiteY552" fmla="*/ 1911033 h 6858000"/>
              <a:gd name="connsiteX553" fmla="*/ 16405 w 4724401"/>
              <a:gd name="connsiteY553" fmla="*/ 1803412 h 6858000"/>
              <a:gd name="connsiteX554" fmla="*/ 0 w 4724401"/>
              <a:gd name="connsiteY554" fmla="*/ 1784777 h 6858000"/>
              <a:gd name="connsiteX555" fmla="*/ 0 w 4724401"/>
              <a:gd name="connsiteY555" fmla="*/ 1740082 h 6858000"/>
              <a:gd name="connsiteX556" fmla="*/ 39394 w 4724401"/>
              <a:gd name="connsiteY556" fmla="*/ 1784856 h 6858000"/>
              <a:gd name="connsiteX557" fmla="*/ 135813 w 4724401"/>
              <a:gd name="connsiteY557" fmla="*/ 1888838 h 6858000"/>
              <a:gd name="connsiteX558" fmla="*/ 242575 w 4724401"/>
              <a:gd name="connsiteY558" fmla="*/ 1958841 h 6858000"/>
              <a:gd name="connsiteX559" fmla="*/ 82197 w 4724401"/>
              <a:gd name="connsiteY559" fmla="*/ 1754826 h 6858000"/>
              <a:gd name="connsiteX560" fmla="*/ 0 w 4724401"/>
              <a:gd name="connsiteY560" fmla="*/ 1679650 h 6858000"/>
              <a:gd name="connsiteX561" fmla="*/ 0 w 4724401"/>
              <a:gd name="connsiteY561" fmla="*/ 1602463 h 6858000"/>
              <a:gd name="connsiteX562" fmla="*/ 84689 w 4724401"/>
              <a:gd name="connsiteY562" fmla="*/ 1677442 h 6858000"/>
              <a:gd name="connsiteX563" fmla="*/ 298437 w 4724401"/>
              <a:gd name="connsiteY563" fmla="*/ 1968019 h 6858000"/>
              <a:gd name="connsiteX564" fmla="*/ 227269 w 4724401"/>
              <a:gd name="connsiteY564" fmla="*/ 1114064 h 6858000"/>
              <a:gd name="connsiteX565" fmla="*/ 248003 w 4724401"/>
              <a:gd name="connsiteY565" fmla="*/ 1089613 h 6858000"/>
              <a:gd name="connsiteX566" fmla="*/ 427020 w 4724401"/>
              <a:gd name="connsiteY566" fmla="*/ 1619803 h 6858000"/>
              <a:gd name="connsiteX567" fmla="*/ 340345 w 4724401"/>
              <a:gd name="connsiteY567" fmla="*/ 2027739 h 6858000"/>
              <a:gd name="connsiteX568" fmla="*/ 360865 w 4724401"/>
              <a:gd name="connsiteY568" fmla="*/ 2044827 h 6858000"/>
              <a:gd name="connsiteX569" fmla="*/ 560414 w 4724401"/>
              <a:gd name="connsiteY569" fmla="*/ 2421457 h 6858000"/>
              <a:gd name="connsiteX570" fmla="*/ 1359703 w 4724401"/>
              <a:gd name="connsiteY570" fmla="*/ 2578554 h 6858000"/>
              <a:gd name="connsiteX571" fmla="*/ 1359422 w 4724401"/>
              <a:gd name="connsiteY571" fmla="*/ 2577994 h 6858000"/>
              <a:gd name="connsiteX572" fmla="*/ 828701 w 4724401"/>
              <a:gd name="connsiteY572" fmla="*/ 1839520 h 6858000"/>
              <a:gd name="connsiteX573" fmla="*/ 494427 w 4724401"/>
              <a:gd name="connsiteY573" fmla="*/ 1092333 h 6858000"/>
              <a:gd name="connsiteX574" fmla="*/ 506322 w 4724401"/>
              <a:gd name="connsiteY574" fmla="*/ 1020997 h 6858000"/>
              <a:gd name="connsiteX575" fmla="*/ 4570198 w 4724401"/>
              <a:gd name="connsiteY575" fmla="*/ 978081 h 6858000"/>
              <a:gd name="connsiteX576" fmla="*/ 4523691 w 4724401"/>
              <a:gd name="connsiteY576" fmla="*/ 1127776 h 6858000"/>
              <a:gd name="connsiteX577" fmla="*/ 4509875 w 4724401"/>
              <a:gd name="connsiteY577" fmla="*/ 1167552 h 6858000"/>
              <a:gd name="connsiteX578" fmla="*/ 4478168 w 4724401"/>
              <a:gd name="connsiteY578" fmla="*/ 1260735 h 6858000"/>
              <a:gd name="connsiteX579" fmla="*/ 4409309 w 4724401"/>
              <a:gd name="connsiteY579" fmla="*/ 1666996 h 6858000"/>
              <a:gd name="connsiteX580" fmla="*/ 4370031 w 4724401"/>
              <a:gd name="connsiteY580" fmla="*/ 1955666 h 6858000"/>
              <a:gd name="connsiteX581" fmla="*/ 4570198 w 4724401"/>
              <a:gd name="connsiteY581" fmla="*/ 978081 h 6858000"/>
              <a:gd name="connsiteX582" fmla="*/ 4557898 w 4724401"/>
              <a:gd name="connsiteY582" fmla="*/ 900011 h 6858000"/>
              <a:gd name="connsiteX583" fmla="*/ 4344840 w 4724401"/>
              <a:gd name="connsiteY583" fmla="*/ 1922038 h 6858000"/>
              <a:gd name="connsiteX584" fmla="*/ 4378710 w 4724401"/>
              <a:gd name="connsiteY584" fmla="*/ 1665516 h 6858000"/>
              <a:gd name="connsiteX585" fmla="*/ 4448798 w 4724401"/>
              <a:gd name="connsiteY585" fmla="*/ 1253024 h 6858000"/>
              <a:gd name="connsiteX586" fmla="*/ 4480315 w 4724401"/>
              <a:gd name="connsiteY586" fmla="*/ 1158454 h 6858000"/>
              <a:gd name="connsiteX587" fmla="*/ 4494133 w 4724401"/>
              <a:gd name="connsiteY587" fmla="*/ 1118676 h 6858000"/>
              <a:gd name="connsiteX588" fmla="*/ 4557898 w 4724401"/>
              <a:gd name="connsiteY588" fmla="*/ 900011 h 6858000"/>
              <a:gd name="connsiteX589" fmla="*/ 3607114 w 4724401"/>
              <a:gd name="connsiteY589" fmla="*/ 467441 h 6858000"/>
              <a:gd name="connsiteX590" fmla="*/ 3296242 w 4724401"/>
              <a:gd name="connsiteY590" fmla="*/ 807991 h 6858000"/>
              <a:gd name="connsiteX591" fmla="*/ 3174674 w 4724401"/>
              <a:gd name="connsiteY591" fmla="*/ 919759 h 6858000"/>
              <a:gd name="connsiteX592" fmla="*/ 3042978 w 4724401"/>
              <a:gd name="connsiteY592" fmla="*/ 1054894 h 6858000"/>
              <a:gd name="connsiteX593" fmla="*/ 2968914 w 4724401"/>
              <a:gd name="connsiteY593" fmla="*/ 1133756 h 6858000"/>
              <a:gd name="connsiteX594" fmla="*/ 3103823 w 4724401"/>
              <a:gd name="connsiteY594" fmla="*/ 1026814 h 6858000"/>
              <a:gd name="connsiteX595" fmla="*/ 3607114 w 4724401"/>
              <a:gd name="connsiteY595" fmla="*/ 467441 h 6858000"/>
              <a:gd name="connsiteX596" fmla="*/ 3744487 w 4724401"/>
              <a:gd name="connsiteY596" fmla="*/ 383136 h 6858000"/>
              <a:gd name="connsiteX597" fmla="*/ 3970213 w 4724401"/>
              <a:gd name="connsiteY597" fmla="*/ 995559 h 6858000"/>
              <a:gd name="connsiteX598" fmla="*/ 3744487 w 4724401"/>
              <a:gd name="connsiteY598" fmla="*/ 383136 h 6858000"/>
              <a:gd name="connsiteX599" fmla="*/ 3624562 w 4724401"/>
              <a:gd name="connsiteY599" fmla="*/ 367041 h 6858000"/>
              <a:gd name="connsiteX600" fmla="*/ 3489712 w 4724401"/>
              <a:gd name="connsiteY600" fmla="*/ 485386 h 6858000"/>
              <a:gd name="connsiteX601" fmla="*/ 3182994 w 4724401"/>
              <a:gd name="connsiteY601" fmla="*/ 828265 h 6858000"/>
              <a:gd name="connsiteX602" fmla="*/ 2892114 w 4724401"/>
              <a:gd name="connsiteY602" fmla="*/ 1172635 h 6858000"/>
              <a:gd name="connsiteX603" fmla="*/ 3021459 w 4724401"/>
              <a:gd name="connsiteY603" fmla="*/ 1035385 h 6858000"/>
              <a:gd name="connsiteX604" fmla="*/ 3153873 w 4724401"/>
              <a:gd name="connsiteY604" fmla="*/ 898971 h 6858000"/>
              <a:gd name="connsiteX605" fmla="*/ 3276511 w 4724401"/>
              <a:gd name="connsiteY605" fmla="*/ 786423 h 6858000"/>
              <a:gd name="connsiteX606" fmla="*/ 3584154 w 4724401"/>
              <a:gd name="connsiteY606" fmla="*/ 448218 h 6858000"/>
              <a:gd name="connsiteX607" fmla="*/ 3624562 w 4724401"/>
              <a:gd name="connsiteY607" fmla="*/ 367041 h 6858000"/>
              <a:gd name="connsiteX608" fmla="*/ 3766672 w 4724401"/>
              <a:gd name="connsiteY608" fmla="*/ 359429 h 6858000"/>
              <a:gd name="connsiteX609" fmla="*/ 3996338 w 4724401"/>
              <a:gd name="connsiteY609" fmla="*/ 968237 h 6858000"/>
              <a:gd name="connsiteX610" fmla="*/ 3766672 w 4724401"/>
              <a:gd name="connsiteY610" fmla="*/ 359429 h 6858000"/>
              <a:gd name="connsiteX611" fmla="*/ 3882765 w 4724401"/>
              <a:gd name="connsiteY611" fmla="*/ 0 h 6858000"/>
              <a:gd name="connsiteX612" fmla="*/ 3995099 w 4724401"/>
              <a:gd name="connsiteY612" fmla="*/ 0 h 6858000"/>
              <a:gd name="connsiteX613" fmla="*/ 4163818 w 4724401"/>
              <a:gd name="connsiteY613" fmla="*/ 234104 h 6858000"/>
              <a:gd name="connsiteX614" fmla="*/ 4172099 w 4724401"/>
              <a:gd name="connsiteY614" fmla="*/ 234207 h 6858000"/>
              <a:gd name="connsiteX615" fmla="*/ 4628589 w 4724401"/>
              <a:gd name="connsiteY615" fmla="*/ 289746 h 6858000"/>
              <a:gd name="connsiteX616" fmla="*/ 4724401 w 4724401"/>
              <a:gd name="connsiteY616" fmla="*/ 281632 h 6858000"/>
              <a:gd name="connsiteX617" fmla="*/ 4724401 w 4724401"/>
              <a:gd name="connsiteY617" fmla="*/ 330664 h 6858000"/>
              <a:gd name="connsiteX618" fmla="*/ 4657975 w 4724401"/>
              <a:gd name="connsiteY618" fmla="*/ 338772 h 6858000"/>
              <a:gd name="connsiteX619" fmla="*/ 4227047 w 4724401"/>
              <a:gd name="connsiteY619" fmla="*/ 313415 h 6858000"/>
              <a:gd name="connsiteX620" fmla="*/ 4346041 w 4724401"/>
              <a:gd name="connsiteY620" fmla="*/ 456086 h 6858000"/>
              <a:gd name="connsiteX621" fmla="*/ 4599604 w 4724401"/>
              <a:gd name="connsiteY621" fmla="*/ 723178 h 6858000"/>
              <a:gd name="connsiteX622" fmla="*/ 4724401 w 4724401"/>
              <a:gd name="connsiteY622" fmla="*/ 833497 h 6858000"/>
              <a:gd name="connsiteX623" fmla="*/ 4724401 w 4724401"/>
              <a:gd name="connsiteY623" fmla="*/ 950118 h 6858000"/>
              <a:gd name="connsiteX624" fmla="*/ 4655015 w 4724401"/>
              <a:gd name="connsiteY624" fmla="*/ 891426 h 6858000"/>
              <a:gd name="connsiteX625" fmla="*/ 4348002 w 4724401"/>
              <a:gd name="connsiteY625" fmla="*/ 2205895 h 6858000"/>
              <a:gd name="connsiteX626" fmla="*/ 4262250 w 4724401"/>
              <a:gd name="connsiteY626" fmla="*/ 2219972 h 6858000"/>
              <a:gd name="connsiteX627" fmla="*/ 4550611 w 4724401"/>
              <a:gd name="connsiteY627" fmla="*/ 817540 h 6858000"/>
              <a:gd name="connsiteX628" fmla="*/ 4564418 w 4724401"/>
              <a:gd name="connsiteY628" fmla="*/ 808293 h 6858000"/>
              <a:gd name="connsiteX629" fmla="*/ 4266388 w 4724401"/>
              <a:gd name="connsiteY629" fmla="*/ 500083 h 6858000"/>
              <a:gd name="connsiteX630" fmla="*/ 4032842 w 4724401"/>
              <a:gd name="connsiteY630" fmla="*/ 211809 h 6858000"/>
              <a:gd name="connsiteX631" fmla="*/ 3721337 w 4724401"/>
              <a:gd name="connsiteY631" fmla="*/ 0 h 6858000"/>
              <a:gd name="connsiteX632" fmla="*/ 3797544 w 4724401"/>
              <a:gd name="connsiteY632" fmla="*/ 0 h 6858000"/>
              <a:gd name="connsiteX633" fmla="*/ 3775734 w 4724401"/>
              <a:gd name="connsiteY633" fmla="*/ 95131 h 6858000"/>
              <a:gd name="connsiteX634" fmla="*/ 3724807 w 4724401"/>
              <a:gd name="connsiteY634" fmla="*/ 272257 h 6858000"/>
              <a:gd name="connsiteX635" fmla="*/ 3726844 w 4724401"/>
              <a:gd name="connsiteY635" fmla="*/ 282988 h 6858000"/>
              <a:gd name="connsiteX636" fmla="*/ 3742664 w 4724401"/>
              <a:gd name="connsiteY636" fmla="*/ 279918 h 6858000"/>
              <a:gd name="connsiteX637" fmla="*/ 4103910 w 4724401"/>
              <a:gd name="connsiteY637" fmla="*/ 1161917 h 6858000"/>
              <a:gd name="connsiteX638" fmla="*/ 4020269 w 4724401"/>
              <a:gd name="connsiteY638" fmla="*/ 1200406 h 6858000"/>
              <a:gd name="connsiteX639" fmla="*/ 3674882 w 4724401"/>
              <a:gd name="connsiteY639" fmla="*/ 488524 h 6858000"/>
              <a:gd name="connsiteX640" fmla="*/ 3132682 w 4724401"/>
              <a:gd name="connsiteY640" fmla="*/ 1072284 h 6858000"/>
              <a:gd name="connsiteX641" fmla="*/ 2716346 w 4724401"/>
              <a:gd name="connsiteY641" fmla="*/ 1276376 h 6858000"/>
              <a:gd name="connsiteX642" fmla="*/ 2716772 w 4724401"/>
              <a:gd name="connsiteY642" fmla="*/ 1255462 h 6858000"/>
              <a:gd name="connsiteX643" fmla="*/ 3471096 w 4724401"/>
              <a:gd name="connsiteY643" fmla="*/ 437072 h 6858000"/>
              <a:gd name="connsiteX644" fmla="*/ 3639057 w 4724401"/>
              <a:gd name="connsiteY644" fmla="*/ 286334 h 6858000"/>
              <a:gd name="connsiteX645" fmla="*/ 3640309 w 4724401"/>
              <a:gd name="connsiteY645" fmla="*/ 284664 h 6858000"/>
              <a:gd name="connsiteX646" fmla="*/ 3646022 w 4724401"/>
              <a:gd name="connsiteY646" fmla="*/ 276711 h 6858000"/>
              <a:gd name="connsiteX647" fmla="*/ 3707943 w 4724401"/>
              <a:gd name="connsiteY647" fmla="*/ 65958 h 6858000"/>
              <a:gd name="connsiteX648" fmla="*/ 2867960 w 4724401"/>
              <a:gd name="connsiteY648" fmla="*/ 0 h 6858000"/>
              <a:gd name="connsiteX649" fmla="*/ 2926351 w 4724401"/>
              <a:gd name="connsiteY649" fmla="*/ 0 h 6858000"/>
              <a:gd name="connsiteX650" fmla="*/ 2902823 w 4724401"/>
              <a:gd name="connsiteY650" fmla="*/ 262929 h 6858000"/>
              <a:gd name="connsiteX651" fmla="*/ 2940663 w 4724401"/>
              <a:gd name="connsiteY651" fmla="*/ 140884 h 6858000"/>
              <a:gd name="connsiteX652" fmla="*/ 2947039 w 4724401"/>
              <a:gd name="connsiteY652" fmla="*/ 122524 h 6858000"/>
              <a:gd name="connsiteX653" fmla="*/ 2984316 w 4724401"/>
              <a:gd name="connsiteY653" fmla="*/ 0 h 6858000"/>
              <a:gd name="connsiteX654" fmla="*/ 3016114 w 4724401"/>
              <a:gd name="connsiteY654" fmla="*/ 0 h 6858000"/>
              <a:gd name="connsiteX655" fmla="*/ 2979949 w 4724401"/>
              <a:gd name="connsiteY655" fmla="*/ 119274 h 6858000"/>
              <a:gd name="connsiteX656" fmla="*/ 3023879 w 4724401"/>
              <a:gd name="connsiteY656" fmla="*/ 0 h 6858000"/>
              <a:gd name="connsiteX657" fmla="*/ 3105400 w 4724401"/>
              <a:gd name="connsiteY657" fmla="*/ 0 h 6858000"/>
              <a:gd name="connsiteX658" fmla="*/ 3094669 w 4724401"/>
              <a:gd name="connsiteY658" fmla="*/ 30308 h 6858000"/>
              <a:gd name="connsiteX659" fmla="*/ 2901945 w 4724401"/>
              <a:gd name="connsiteY659" fmla="*/ 466538 h 6858000"/>
              <a:gd name="connsiteX660" fmla="*/ 2815209 w 4724401"/>
              <a:gd name="connsiteY660" fmla="*/ 497361 h 6858000"/>
              <a:gd name="connsiteX661" fmla="*/ 2844845 w 4724401"/>
              <a:gd name="connsiteY661" fmla="*/ 127638 h 6858000"/>
              <a:gd name="connsiteX662" fmla="*/ 1057230 w 4724401"/>
              <a:gd name="connsiteY662" fmla="*/ 0 h 6858000"/>
              <a:gd name="connsiteX663" fmla="*/ 1111003 w 4724401"/>
              <a:gd name="connsiteY663" fmla="*/ 0 h 6858000"/>
              <a:gd name="connsiteX664" fmla="*/ 1125553 w 4724401"/>
              <a:gd name="connsiteY664" fmla="*/ 52588 h 6858000"/>
              <a:gd name="connsiteX665" fmla="*/ 1304276 w 4724401"/>
              <a:gd name="connsiteY665" fmla="*/ 476275 h 6858000"/>
              <a:gd name="connsiteX666" fmla="*/ 1492066 w 4724401"/>
              <a:gd name="connsiteY666" fmla="*/ 886333 h 6858000"/>
              <a:gd name="connsiteX667" fmla="*/ 1423698 w 4724401"/>
              <a:gd name="connsiteY667" fmla="*/ 710817 h 6858000"/>
              <a:gd name="connsiteX668" fmla="*/ 1357609 w 4724401"/>
              <a:gd name="connsiteY668" fmla="*/ 532892 h 6858000"/>
              <a:gd name="connsiteX669" fmla="*/ 1309550 w 4724401"/>
              <a:gd name="connsiteY669" fmla="*/ 374031 h 6858000"/>
              <a:gd name="connsiteX670" fmla="*/ 1193673 w 4724401"/>
              <a:gd name="connsiteY670" fmla="*/ 49533 h 6858000"/>
              <a:gd name="connsiteX671" fmla="*/ 1164391 w 4724401"/>
              <a:gd name="connsiteY671" fmla="*/ 0 h 6858000"/>
              <a:gd name="connsiteX672" fmla="*/ 1200666 w 4724401"/>
              <a:gd name="connsiteY672" fmla="*/ 0 h 6858000"/>
              <a:gd name="connsiteX673" fmla="*/ 1223408 w 4724401"/>
              <a:gd name="connsiteY673" fmla="*/ 38996 h 6858000"/>
              <a:gd name="connsiteX674" fmla="*/ 1339635 w 4724401"/>
              <a:gd name="connsiteY674" fmla="*/ 365517 h 6858000"/>
              <a:gd name="connsiteX675" fmla="*/ 1387469 w 4724401"/>
              <a:gd name="connsiteY675" fmla="*/ 523079 h 6858000"/>
              <a:gd name="connsiteX676" fmla="*/ 1452685 w 4724401"/>
              <a:gd name="connsiteY676" fmla="*/ 699806 h 6858000"/>
              <a:gd name="connsiteX677" fmla="*/ 1492092 w 4724401"/>
              <a:gd name="connsiteY677" fmla="*/ 800424 h 6858000"/>
              <a:gd name="connsiteX678" fmla="*/ 1455302 w 4724401"/>
              <a:gd name="connsiteY678" fmla="*/ 632913 h 6858000"/>
              <a:gd name="connsiteX679" fmla="*/ 1222336 w 4724401"/>
              <a:gd name="connsiteY679" fmla="*/ 9480 h 6858000"/>
              <a:gd name="connsiteX680" fmla="*/ 1214634 w 4724401"/>
              <a:gd name="connsiteY680" fmla="*/ 0 h 6858000"/>
              <a:gd name="connsiteX681" fmla="*/ 1289827 w 4724401"/>
              <a:gd name="connsiteY681" fmla="*/ 0 h 6858000"/>
              <a:gd name="connsiteX682" fmla="*/ 1321076 w 4724401"/>
              <a:gd name="connsiteY682" fmla="*/ 59722 h 6858000"/>
              <a:gd name="connsiteX683" fmla="*/ 1512579 w 4724401"/>
              <a:gd name="connsiteY683" fmla="*/ 626441 h 6858000"/>
              <a:gd name="connsiteX684" fmla="*/ 1506076 w 4724401"/>
              <a:gd name="connsiteY684" fmla="*/ 1089289 h 6858000"/>
              <a:gd name="connsiteX685" fmla="*/ 1486346 w 4724401"/>
              <a:gd name="connsiteY685" fmla="*/ 1079919 h 6858000"/>
              <a:gd name="connsiteX686" fmla="*/ 1070511 w 4724401"/>
              <a:gd name="connsiteY686" fmla="*/ 48609 h 6858000"/>
              <a:gd name="connsiteX687" fmla="*/ 43151 w 4724401"/>
              <a:gd name="connsiteY687" fmla="*/ 0 h 6858000"/>
              <a:gd name="connsiteX688" fmla="*/ 95283 w 4724401"/>
              <a:gd name="connsiteY688" fmla="*/ 0 h 6858000"/>
              <a:gd name="connsiteX689" fmla="*/ 300708 w 4724401"/>
              <a:gd name="connsiteY689" fmla="*/ 154571 h 6858000"/>
              <a:gd name="connsiteX690" fmla="*/ 530414 w 4724401"/>
              <a:gd name="connsiteY690" fmla="*/ 354673 h 6858000"/>
              <a:gd name="connsiteX691" fmla="*/ 333785 w 4724401"/>
              <a:gd name="connsiteY691" fmla="*/ 161564 h 6858000"/>
              <a:gd name="connsiteX692" fmla="*/ 147005 w 4724401"/>
              <a:gd name="connsiteY692" fmla="*/ 0 h 6858000"/>
              <a:gd name="connsiteX693" fmla="*/ 272509 w 4724401"/>
              <a:gd name="connsiteY693" fmla="*/ 0 h 6858000"/>
              <a:gd name="connsiteX694" fmla="*/ 326276 w 4724401"/>
              <a:gd name="connsiteY694" fmla="*/ 45847 h 6858000"/>
              <a:gd name="connsiteX695" fmla="*/ 823759 w 4724401"/>
              <a:gd name="connsiteY695" fmla="*/ 574145 h 6858000"/>
              <a:gd name="connsiteX696" fmla="*/ 811254 w 4724401"/>
              <a:gd name="connsiteY696" fmla="*/ 665546 h 6858000"/>
              <a:gd name="connsiteX697" fmla="*/ 154042 w 4724401"/>
              <a:gd name="connsiteY697" fmla="*/ 261522 h 6858000"/>
              <a:gd name="connsiteX698" fmla="*/ 13550 w 4724401"/>
              <a:gd name="connsiteY698" fmla="*/ 158423 h 6858000"/>
              <a:gd name="connsiteX699" fmla="*/ 0 w 4724401"/>
              <a:gd name="connsiteY699" fmla="*/ 146618 h 6858000"/>
              <a:gd name="connsiteX700" fmla="*/ 0 w 4724401"/>
              <a:gd name="connsiteY700" fmla="*/ 59161 h 6858000"/>
              <a:gd name="connsiteX701" fmla="*/ 45427 w 4724401"/>
              <a:gd name="connsiteY701" fmla="*/ 101078 h 6858000"/>
              <a:gd name="connsiteX702" fmla="*/ 630103 w 4724401"/>
              <a:gd name="connsiteY702" fmla="*/ 485885 h 6858000"/>
              <a:gd name="connsiteX703" fmla="*/ 532040 w 4724401"/>
              <a:gd name="connsiteY703" fmla="*/ 399359 h 6858000"/>
              <a:gd name="connsiteX704" fmla="*/ 517618 w 4724401"/>
              <a:gd name="connsiteY704" fmla="*/ 385726 h 6858000"/>
              <a:gd name="connsiteX705" fmla="*/ 285074 w 4724401"/>
              <a:gd name="connsiteY705" fmla="*/ 1827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Lst>
            <a:rect l="l" t="t" r="r" b="b"/>
            <a:pathLst>
              <a:path w="4724401" h="6858000">
                <a:moveTo>
                  <a:pt x="369702" y="6712169"/>
                </a:moveTo>
                <a:lnTo>
                  <a:pt x="366575" y="6715556"/>
                </a:lnTo>
                <a:cubicBezTo>
                  <a:pt x="367954" y="6715031"/>
                  <a:pt x="369326" y="6714512"/>
                  <a:pt x="371637" y="6713954"/>
                </a:cubicBez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4724401" y="6289099"/>
                </a:moveTo>
                <a:lnTo>
                  <a:pt x="4724401" y="6407899"/>
                </a:lnTo>
                <a:lnTo>
                  <a:pt x="4689678" y="6440241"/>
                </a:ln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593999" y="6408904"/>
                  <a:pt x="4626518" y="6376648"/>
                  <a:pt x="4660205" y="6345369"/>
                </a:cubicBezTo>
                <a:close/>
                <a:moveTo>
                  <a:pt x="4724401" y="6198577"/>
                </a:moveTo>
                <a:lnTo>
                  <a:pt x="4724401" y="6238480"/>
                </a:lnTo>
                <a:lnTo>
                  <a:pt x="4689789" y="6268382"/>
                </a:ln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lose/>
                <a:moveTo>
                  <a:pt x="4724401" y="5924240"/>
                </a:moveTo>
                <a:lnTo>
                  <a:pt x="4724401" y="6044002"/>
                </a:lnTo>
                <a:lnTo>
                  <a:pt x="4695216" y="6071545"/>
                </a:lnTo>
                <a:cubicBezTo>
                  <a:pt x="4548599" y="6220767"/>
                  <a:pt x="4426366" y="6399245"/>
                  <a:pt x="4317146" y="6587716"/>
                </a:cubicBezTo>
                <a:lnTo>
                  <a:pt x="4171627" y="6858000"/>
                </a:lnTo>
                <a:lnTo>
                  <a:pt x="4081585" y="6858000"/>
                </a:lnTo>
                <a:lnTo>
                  <a:pt x="4238603" y="6559341"/>
                </a:lnTo>
                <a:cubicBezTo>
                  <a:pt x="4349147" y="6364728"/>
                  <a:pt x="4472301" y="6179172"/>
                  <a:pt x="4620848" y="6021419"/>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lnTo>
                  <a:pt x="2665418" y="6132756"/>
                </a:ln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cubicBezTo>
                  <a:pt x="1766288" y="5450544"/>
                  <a:pt x="1795121" y="5449390"/>
                  <a:pt x="1824397" y="5447757"/>
                </a:cubicBezTo>
                <a:cubicBezTo>
                  <a:pt x="1905266" y="5443590"/>
                  <a:pt x="1987993" y="5439352"/>
                  <a:pt x="2070059" y="5441660"/>
                </a:cubicBezTo>
                <a:cubicBezTo>
                  <a:pt x="1883310" y="5383634"/>
                  <a:pt x="1669251" y="5365013"/>
                  <a:pt x="1456157" y="5371404"/>
                </a:cubicBezTo>
                <a:close/>
                <a:moveTo>
                  <a:pt x="4724401" y="5202141"/>
                </a:moveTo>
                <a:lnTo>
                  <a:pt x="4724401" y="5319690"/>
                </a:lnTo>
                <a:lnTo>
                  <a:pt x="4690088" y="5349711"/>
                </a:lnTo>
                <a:cubicBezTo>
                  <a:pt x="4608685" y="5427949"/>
                  <a:pt x="4537495" y="5522778"/>
                  <a:pt x="4463413" y="5615162"/>
                </a:cubicBezTo>
                <a:cubicBezTo>
                  <a:pt x="4428815" y="5658459"/>
                  <a:pt x="4393697" y="5700384"/>
                  <a:pt x="4358134" y="5742791"/>
                </a:cubicBezTo>
                <a:cubicBezTo>
                  <a:pt x="4364015" y="5738366"/>
                  <a:pt x="4369890" y="5733933"/>
                  <a:pt x="4376219" y="5729027"/>
                </a:cubicBezTo>
                <a:cubicBezTo>
                  <a:pt x="4445817" y="5675939"/>
                  <a:pt x="4517680" y="5621374"/>
                  <a:pt x="4582340" y="5561037"/>
                </a:cubicBezTo>
                <a:cubicBezTo>
                  <a:pt x="4621394" y="5524545"/>
                  <a:pt x="4658482" y="5485345"/>
                  <a:pt x="4694684" y="5447098"/>
                </a:cubicBezTo>
                <a:lnTo>
                  <a:pt x="4724401" y="5415874"/>
                </a:lnTo>
                <a:lnTo>
                  <a:pt x="4724401" y="5461678"/>
                </a:lnTo>
                <a:lnTo>
                  <a:pt x="4718341" y="5468043"/>
                </a:lnTo>
                <a:cubicBezTo>
                  <a:pt x="4681696" y="5506771"/>
                  <a:pt x="4644162" y="5546455"/>
                  <a:pt x="4604655" y="5583434"/>
                </a:cubicBezTo>
                <a:cubicBezTo>
                  <a:pt x="4591636" y="5595592"/>
                  <a:pt x="4578581" y="5606832"/>
                  <a:pt x="4565074" y="5618550"/>
                </a:cubicBezTo>
                <a:cubicBezTo>
                  <a:pt x="4601957" y="5591693"/>
                  <a:pt x="4641858" y="5563143"/>
                  <a:pt x="4682209" y="5532923"/>
                </a:cubicBezTo>
                <a:lnTo>
                  <a:pt x="4724401" y="5499248"/>
                </a:lnTo>
                <a:lnTo>
                  <a:pt x="4724401" y="5608295"/>
                </a:lnTo>
                <a:lnTo>
                  <a:pt x="4713577" y="5616803"/>
                </a:ln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616120" y="5290612"/>
                  <a:pt x="4648400" y="5259282"/>
                  <a:pt x="4682005" y="5231398"/>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cubicBezTo>
                  <a:pt x="2826662" y="5016937"/>
                  <a:pt x="2852553" y="5023818"/>
                  <a:pt x="2879408" y="5031590"/>
                </a:cubicBez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3174829" y="3620110"/>
                </a:moveTo>
                <a:cubicBezTo>
                  <a:pt x="3177710" y="3619202"/>
                  <a:pt x="3182308" y="3620648"/>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195984" y="4765295"/>
                  <a:pt x="4406452" y="4726316"/>
                  <a:pt x="4618309" y="4699202"/>
                </a:cubicBezTo>
                <a:lnTo>
                  <a:pt x="4724401" y="4687606"/>
                </a:lnTo>
                <a:lnTo>
                  <a:pt x="4724401" y="4773345"/>
                </a:lnTo>
                <a:lnTo>
                  <a:pt x="4671155" y="4778608"/>
                </a:lnTo>
                <a:cubicBezTo>
                  <a:pt x="4474613" y="4803290"/>
                  <a:pt x="4279364" y="4838457"/>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cubicBezTo>
                  <a:pt x="2766432" y="5397515"/>
                  <a:pt x="2740950" y="5412509"/>
                  <a:pt x="2714982" y="5427051"/>
                </a:cubicBez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lnTo>
                  <a:pt x="1794914" y="6858000"/>
                </a:ln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lnTo>
                  <a:pt x="1203671" y="6858000"/>
                </a:lnTo>
                <a:lnTo>
                  <a:pt x="1143180" y="6858000"/>
                </a:lnTo>
                <a:lnTo>
                  <a:pt x="1142176" y="6766045"/>
                </a:ln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2991" y="3646754"/>
                  <a:pt x="3166185" y="3622836"/>
                  <a:pt x="3174829" y="3620110"/>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24401" y="4275524"/>
                </a:lnTo>
                <a:lnTo>
                  <a:pt x="4724401" y="4519331"/>
                </a:lnTo>
                <a:lnTo>
                  <a:pt x="4695727" y="4489837"/>
                </a:lnTo>
                <a:cubicBezTo>
                  <a:pt x="4513213" y="4341718"/>
                  <a:pt x="4213060" y="4286653"/>
                  <a:pt x="4036318" y="4147013"/>
                </a:cubicBezTo>
                <a:cubicBezTo>
                  <a:pt x="3810777" y="3969273"/>
                  <a:pt x="3654591" y="3720297"/>
                  <a:pt x="3432098" y="3537312"/>
                </a:cubicBezTo>
                <a:cubicBezTo>
                  <a:pt x="3408505" y="3517876"/>
                  <a:pt x="3395188" y="3461306"/>
                  <a:pt x="3429186" y="3458784"/>
                </a:cubicBezTo>
                <a:close/>
                <a:moveTo>
                  <a:pt x="4287835" y="3252276"/>
                </a:moveTo>
                <a:cubicBezTo>
                  <a:pt x="4291252" y="3250181"/>
                  <a:pt x="4296821" y="3251122"/>
                  <a:pt x="4305321" y="3256953"/>
                </a:cubicBezTo>
                <a:cubicBezTo>
                  <a:pt x="4417921" y="3335817"/>
                  <a:pt x="4526830" y="3418438"/>
                  <a:pt x="4633631" y="3503706"/>
                </a:cubicBezTo>
                <a:lnTo>
                  <a:pt x="4724401" y="3579225"/>
                </a:lnTo>
                <a:lnTo>
                  <a:pt x="4724401" y="3637622"/>
                </a:lnTo>
                <a:lnTo>
                  <a:pt x="4594837" y="3532274"/>
                </a:ln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09378" y="3558235"/>
                  <a:pt x="4660155" y="3608017"/>
                  <a:pt x="4709959" y="3658245"/>
                </a:cubicBezTo>
                <a:lnTo>
                  <a:pt x="4724401" y="3673072"/>
                </a:lnTo>
                <a:lnTo>
                  <a:pt x="4724401" y="3718516"/>
                </a:lnTo>
                <a:lnTo>
                  <a:pt x="4642986" y="3635718"/>
                </a:lnTo>
                <a:cubicBezTo>
                  <a:pt x="4577419" y="3571274"/>
                  <a:pt x="4510044" y="3508184"/>
                  <a:pt x="4440129" y="3448571"/>
                </a:cubicBezTo>
                <a:cubicBezTo>
                  <a:pt x="4477976" y="3543407"/>
                  <a:pt x="4595539" y="3666345"/>
                  <a:pt x="4700658" y="3767518"/>
                </a:cubicBezTo>
                <a:lnTo>
                  <a:pt x="4724401" y="3790032"/>
                </a:lnTo>
                <a:lnTo>
                  <a:pt x="4724401" y="3871856"/>
                </a:lnTo>
                <a:lnTo>
                  <a:pt x="4649232" y="3785028"/>
                </a:lnTo>
                <a:cubicBezTo>
                  <a:pt x="4512119" y="3616669"/>
                  <a:pt x="4392441" y="3442504"/>
                  <a:pt x="4294126" y="3303048"/>
                </a:cubicBezTo>
                <a:cubicBezTo>
                  <a:pt x="4286701" y="3292165"/>
                  <a:pt x="4277584" y="3258559"/>
                  <a:pt x="4287835" y="3252276"/>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3882765" y="0"/>
                </a:moveTo>
                <a:lnTo>
                  <a:pt x="3995099" y="0"/>
                </a:lnTo>
                <a:lnTo>
                  <a:pt x="4163818" y="234104"/>
                </a:lnTo>
                <a:cubicBezTo>
                  <a:pt x="4167056" y="234046"/>
                  <a:pt x="4169933" y="233486"/>
                  <a:pt x="4172099" y="234207"/>
                </a:cubicBezTo>
                <a:cubicBezTo>
                  <a:pt x="4320772" y="276387"/>
                  <a:pt x="4473568" y="294979"/>
                  <a:pt x="4628589" y="289746"/>
                </a:cubicBezTo>
                <a:lnTo>
                  <a:pt x="4724401" y="281632"/>
                </a:lnTo>
                <a:lnTo>
                  <a:pt x="4724401" y="330664"/>
                </a:lnTo>
                <a:lnTo>
                  <a:pt x="4657975" y="338772"/>
                </a:lnTo>
                <a:cubicBezTo>
                  <a:pt x="4512264" y="350060"/>
                  <a:pt x="4368090" y="341672"/>
                  <a:pt x="4227047" y="313415"/>
                </a:cubicBezTo>
                <a:cubicBezTo>
                  <a:pt x="4265992" y="361495"/>
                  <a:pt x="4305481" y="409180"/>
                  <a:pt x="4346041" y="456086"/>
                </a:cubicBezTo>
                <a:cubicBezTo>
                  <a:pt x="4427343" y="550152"/>
                  <a:pt x="4511990" y="638932"/>
                  <a:pt x="4599604" y="723178"/>
                </a:cubicBezTo>
                <a:lnTo>
                  <a:pt x="4724401" y="833497"/>
                </a:lnTo>
                <a:lnTo>
                  <a:pt x="4724401" y="950118"/>
                </a:lnTo>
                <a:lnTo>
                  <a:pt x="4655015" y="891426"/>
                </a:ln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9" name="Rectangle 21">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199"/>
            <a:ext cx="11734801" cy="5943602"/>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 name="Title 7">
            <a:extLst>
              <a:ext uri="{FF2B5EF4-FFF2-40B4-BE49-F238E27FC236}">
                <a16:creationId xmlns:a16="http://schemas.microsoft.com/office/drawing/2014/main" id="{820A0226-4BA8-E8ED-519A-A93A3D07B7C9}"/>
              </a:ext>
            </a:extLst>
          </p:cNvPr>
          <p:cNvSpPr>
            <a:spLocks noGrp="1"/>
          </p:cNvSpPr>
          <p:nvPr>
            <p:ph type="title"/>
          </p:nvPr>
        </p:nvSpPr>
        <p:spPr>
          <a:xfrm>
            <a:off x="3844108" y="879151"/>
            <a:ext cx="6324597" cy="683900"/>
          </a:xfrm>
        </p:spPr>
        <p:txBody>
          <a:bodyPr anchor="t">
            <a:normAutofit/>
          </a:bodyPr>
          <a:lstStyle/>
          <a:p>
            <a:pPr algn="ctr"/>
            <a:r>
              <a:rPr lang="en-GB" sz="4000" dirty="0">
                <a:solidFill>
                  <a:srgbClr val="FF3D54"/>
                </a:solidFill>
                <a:latin typeface="Arial Black" panose="020B0A04020102020204" pitchFamily="34" charset="0"/>
              </a:rPr>
              <a:t>Conclusion </a:t>
            </a:r>
          </a:p>
        </p:txBody>
      </p:sp>
      <p:pic>
        <p:nvPicPr>
          <p:cNvPr id="5" name="Content Placeholder 4">
            <a:extLst>
              <a:ext uri="{FF2B5EF4-FFF2-40B4-BE49-F238E27FC236}">
                <a16:creationId xmlns:a16="http://schemas.microsoft.com/office/drawing/2014/main" id="{F9D16C46-9F13-8C11-2683-2CFCA54F927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989" b="96237" l="10000" r="90000">
                        <a14:foregroundMark x1="81875" y1="24194" x2="45417" y2="806"/>
                        <a14:foregroundMark x1="45417" y1="806" x2="26667" y2="11559"/>
                        <a14:foregroundMark x1="26667" y1="11559" x2="13125" y2="31720"/>
                        <a14:foregroundMark x1="13125" y1="31720" x2="12292" y2="70968"/>
                        <a14:foregroundMark x1="12292" y1="70968" x2="30417" y2="94624"/>
                        <a14:foregroundMark x1="30417" y1="94624" x2="64583" y2="96237"/>
                        <a14:foregroundMark x1="64583" y1="96237" x2="81458" y2="74462"/>
                        <a14:foregroundMark x1="81458" y1="74462" x2="83333" y2="25269"/>
                        <a14:foregroundMark x1="83333" y1="25269" x2="83542" y2="60753"/>
                        <a14:foregroundMark x1="84583" y1="50538" x2="67292" y2="14785"/>
                        <a14:foregroundMark x1="67292" y1="14785" x2="38333" y2="6989"/>
                        <a14:foregroundMark x1="38333" y1="6989" x2="19583" y2="45430"/>
                        <a14:foregroundMark x1="19583" y1="45430" x2="50000" y2="49194"/>
                        <a14:foregroundMark x1="50000" y1="49194" x2="53125" y2="44624"/>
                        <a14:foregroundMark x1="27500" y1="72312" x2="63542" y2="29032"/>
                        <a14:foregroundMark x1="63542" y1="29032" x2="63542" y2="29032"/>
                        <a14:foregroundMark x1="41250" y1="86022" x2="75625" y2="36828"/>
                        <a14:foregroundMark x1="77917" y1="71774" x2="12083" y2="41667"/>
                        <a14:foregroundMark x1="43125" y1="22043" x2="59167" y2="70161"/>
                        <a14:foregroundMark x1="41667" y1="73925" x2="61042" y2="9677"/>
                        <a14:foregroundMark x1="61042" y1="9677" x2="61042" y2="9677"/>
                        <a14:foregroundMark x1="46667" y1="55914" x2="73125" y2="42473"/>
                        <a14:foregroundMark x1="26875" y1="66667" x2="43958" y2="47312"/>
                        <a14:foregroundMark x1="37708" y1="60753" x2="31875" y2="26344"/>
                        <a14:foregroundMark x1="33542" y1="50269" x2="55417" y2="21774"/>
                        <a14:foregroundMark x1="15625" y1="49731" x2="25625" y2="59409"/>
                        <a14:foregroundMark x1="25208" y1="80914" x2="23333" y2="56720"/>
                        <a14:foregroundMark x1="30208" y1="88441" x2="42708" y2="71505"/>
                        <a14:foregroundMark x1="40417" y1="92204" x2="59375" y2="75806"/>
                        <a14:foregroundMark x1="50833" y1="90054" x2="68125" y2="84409"/>
                        <a14:foregroundMark x1="62500" y1="70699" x2="67083" y2="47312"/>
                        <a14:foregroundMark x1="61042" y1="58065" x2="61875" y2="47312"/>
                        <a14:foregroundMark x1="57083" y1="60215" x2="57708" y2="45968"/>
                        <a14:foregroundMark x1="61875" y1="61022" x2="67500" y2="35484"/>
                        <a14:foregroundMark x1="67500" y1="35484" x2="67083" y2="34677"/>
                        <a14:foregroundMark x1="38333" y1="55108" x2="40833" y2="31989"/>
                        <a14:foregroundMark x1="40833" y1="31989" x2="41042" y2="31720"/>
                        <a14:foregroundMark x1="37917" y1="57258" x2="40000" y2="32796"/>
                        <a14:foregroundMark x1="40000" y1="32796" x2="40625" y2="31720"/>
                        <a14:foregroundMark x1="37917" y1="48925" x2="41042" y2="23925"/>
                      </a14:backgroundRemoval>
                    </a14:imgEffect>
                  </a14:imgLayer>
                </a14:imgProps>
              </a:ext>
            </a:extLst>
          </a:blip>
          <a:stretch>
            <a:fillRect/>
          </a:stretch>
        </p:blipFill>
        <p:spPr>
          <a:xfrm>
            <a:off x="210470" y="2227896"/>
            <a:ext cx="2840296" cy="2201229"/>
          </a:xfrm>
          <a:prstGeom prst="rect">
            <a:avLst/>
          </a:prstGeom>
        </p:spPr>
      </p:pic>
      <p:sp>
        <p:nvSpPr>
          <p:cNvPr id="9" name="Content Placeholder 8">
            <a:extLst>
              <a:ext uri="{FF2B5EF4-FFF2-40B4-BE49-F238E27FC236}">
                <a16:creationId xmlns:a16="http://schemas.microsoft.com/office/drawing/2014/main" id="{1301DEC1-8BF4-04F3-46BB-04346F80FA2E}"/>
              </a:ext>
            </a:extLst>
          </p:cNvPr>
          <p:cNvSpPr>
            <a:spLocks noGrp="1"/>
          </p:cNvSpPr>
          <p:nvPr>
            <p:ph idx="1"/>
          </p:nvPr>
        </p:nvSpPr>
        <p:spPr>
          <a:xfrm>
            <a:off x="3279365" y="1563051"/>
            <a:ext cx="8334373" cy="4133850"/>
          </a:xfrm>
        </p:spPr>
        <p:txBody>
          <a:bodyPr>
            <a:normAutofit fontScale="92500" lnSpcReduction="10000"/>
          </a:bodyPr>
          <a:lstStyle/>
          <a:p>
            <a:pPr marL="0" indent="0">
              <a:buNone/>
            </a:pPr>
            <a:r>
              <a:rPr lang="en-GB" sz="1800" dirty="0">
                <a:solidFill>
                  <a:schemeClr val="tx1">
                    <a:alpha val="55000"/>
                  </a:schemeClr>
                </a:solidFill>
              </a:rPr>
              <a:t>     As we've covered in this presentation, various characteristics should be evaluated to choose the compensation model that best suits the company and employees. To be successful in their implementation, plans must be well designed, easy to measure, simple to understand by the beneficiaries and, at the same time adherent to the company's short- and long-term goals.</a:t>
            </a:r>
          </a:p>
          <a:p>
            <a:r>
              <a:rPr lang="en-GB" sz="1800" dirty="0">
                <a:solidFill>
                  <a:schemeClr val="tx1">
                    <a:alpha val="55000"/>
                  </a:schemeClr>
                </a:solidFill>
              </a:rPr>
              <a:t>I suggest to Sales team that in addition to their expected 2% increase in sales, add 0.5 percentage points if they achieve the company goal.</a:t>
            </a:r>
          </a:p>
          <a:p>
            <a:r>
              <a:rPr lang="en-GB" sz="1800" dirty="0">
                <a:solidFill>
                  <a:schemeClr val="tx1">
                    <a:alpha val="55000"/>
                  </a:schemeClr>
                </a:solidFill>
              </a:rPr>
              <a:t>For the Customer Service team, I would suggest milestone bonus or task bonus, for completing a milestone on a goal to finish call with customers on time, and we could study the possibility of giving a bonus or percentage on sales. If the high underperformance rate is due to absences or delays, I also recommend an attendance reward method. </a:t>
            </a:r>
          </a:p>
          <a:p>
            <a:r>
              <a:rPr lang="en-GB" sz="1800" dirty="0">
                <a:solidFill>
                  <a:schemeClr val="tx1">
                    <a:alpha val="55000"/>
                  </a:schemeClr>
                </a:solidFill>
              </a:rPr>
              <a:t>For Marketing team, I recommend retention bonuses, where they demonstrate increases in repeat customer rates, purchase frequency, and average order value.</a:t>
            </a:r>
          </a:p>
          <a:p>
            <a:r>
              <a:rPr lang="en-GB" sz="1800" dirty="0">
                <a:solidFill>
                  <a:schemeClr val="tx1">
                    <a:alpha val="55000"/>
                  </a:schemeClr>
                </a:solidFill>
              </a:rPr>
              <a:t>For manufacturing teams, I recommend offering executive bonuses, which we can provide employees with a variety of benefits, as well as annual or vacation benefits, including retirement savings beyond qualifying plan limits.</a:t>
            </a:r>
          </a:p>
          <a:p>
            <a:endParaRPr lang="en-GB" sz="1800" dirty="0">
              <a:solidFill>
                <a:schemeClr val="tx1">
                  <a:alpha val="55000"/>
                </a:schemeClr>
              </a:solidFill>
            </a:endParaRPr>
          </a:p>
        </p:txBody>
      </p:sp>
    </p:spTree>
    <p:extLst>
      <p:ext uri="{BB962C8B-B14F-4D97-AF65-F5344CB8AC3E}">
        <p14:creationId xmlns:p14="http://schemas.microsoft.com/office/powerpoint/2010/main" val="27973480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Shape, rectangle&#10;&#10;Description automatically generated">
            <a:extLst>
              <a:ext uri="{FF2B5EF4-FFF2-40B4-BE49-F238E27FC236}">
                <a16:creationId xmlns:a16="http://schemas.microsoft.com/office/drawing/2014/main" id="{A530ECB6-6402-476C-6178-A54D513310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5" name="Text Box 2">
            <a:extLst>
              <a:ext uri="{FF2B5EF4-FFF2-40B4-BE49-F238E27FC236}">
                <a16:creationId xmlns:a16="http://schemas.microsoft.com/office/drawing/2014/main" id="{68DC1E4C-40A3-F137-7328-765A5987CF4C}"/>
              </a:ext>
            </a:extLst>
          </p:cNvPr>
          <p:cNvSpPr txBox="1">
            <a:spLocks noChangeArrowheads="1"/>
          </p:cNvSpPr>
          <p:nvPr/>
        </p:nvSpPr>
        <p:spPr bwMode="auto">
          <a:xfrm>
            <a:off x="3735128" y="1612900"/>
            <a:ext cx="5351722" cy="512769"/>
          </a:xfrm>
          <a:prstGeom prst="rect">
            <a:avLst/>
          </a:prstGeom>
          <a:noFill/>
          <a:ln w="9525">
            <a:noFill/>
            <a:miter lim="800000"/>
            <a:headEnd/>
            <a:tailEnd/>
          </a:ln>
        </p:spPr>
        <p:txBody>
          <a:bodyPr rot="0" vert="horz" wrap="square" lIns="91440" tIns="45720" rIns="91440" bIns="45720" anchor="t" anchorCtr="0">
            <a:spAutoFit/>
          </a:bodyPr>
          <a:lstStyle/>
          <a:p>
            <a:pPr>
              <a:lnSpc>
                <a:spcPct val="107000"/>
              </a:lnSpc>
              <a:spcAft>
                <a:spcPts val="800"/>
              </a:spcAft>
            </a:pPr>
            <a:r>
              <a:rPr lang="en-GB" sz="2600" b="1" dirty="0">
                <a:solidFill>
                  <a:srgbClr val="D9D9D9"/>
                </a:solidFill>
                <a:effectLst/>
                <a:latin typeface="Congenial" panose="02000503040000020004" pitchFamily="2" charset="0"/>
                <a:ea typeface="Calibri" panose="020F0502020204030204" pitchFamily="34" charset="0"/>
              </a:rPr>
              <a:t>Data Analyst / Data Engineering</a:t>
            </a:r>
            <a:endParaRPr lang="en-GB" sz="1100" dirty="0">
              <a:solidFill>
                <a:srgbClr val="000000"/>
              </a:solidFill>
              <a:effectLst/>
              <a:latin typeface="Calibri" panose="020F0502020204030204" pitchFamily="34" charset="0"/>
              <a:ea typeface="Calibri" panose="020F0502020204030204" pitchFamily="34" charset="0"/>
            </a:endParaRPr>
          </a:p>
        </p:txBody>
      </p:sp>
      <p:sp>
        <p:nvSpPr>
          <p:cNvPr id="8" name="Text Box 2">
            <a:extLst>
              <a:ext uri="{FF2B5EF4-FFF2-40B4-BE49-F238E27FC236}">
                <a16:creationId xmlns:a16="http://schemas.microsoft.com/office/drawing/2014/main" id="{95C6C57A-D982-2656-D7A7-8BDD3E5732EE}"/>
              </a:ext>
            </a:extLst>
          </p:cNvPr>
          <p:cNvSpPr txBox="1">
            <a:spLocks noChangeArrowheads="1"/>
          </p:cNvSpPr>
          <p:nvPr/>
        </p:nvSpPr>
        <p:spPr bwMode="auto">
          <a:xfrm>
            <a:off x="4330007" y="1243966"/>
            <a:ext cx="3291840" cy="610870"/>
          </a:xfrm>
          <a:prstGeom prst="rect">
            <a:avLst/>
          </a:prstGeom>
          <a:noFill/>
          <a:ln w="9525">
            <a:noFill/>
            <a:miter lim="800000"/>
            <a:headEnd/>
            <a:tailEnd/>
          </a:ln>
        </p:spPr>
        <p:txBody>
          <a:bodyPr rot="0" vert="horz" wrap="square" lIns="91440" tIns="45720" rIns="91440" bIns="45720" anchor="t" anchorCtr="0">
            <a:spAutoFit/>
          </a:bodyPr>
          <a:lstStyle/>
          <a:p>
            <a:pPr>
              <a:lnSpc>
                <a:spcPct val="107000"/>
              </a:lnSpc>
              <a:spcAft>
                <a:spcPts val="800"/>
              </a:spcAft>
            </a:pPr>
            <a:r>
              <a:rPr lang="en-GB" sz="2600" dirty="0">
                <a:solidFill>
                  <a:srgbClr val="FFFFFF"/>
                </a:solidFill>
                <a:effectLst/>
                <a:latin typeface="Cooper Black" panose="0208090404030B020404" pitchFamily="18" charset="0"/>
                <a:ea typeface="Calibri" panose="020F0502020204030204" pitchFamily="34" charset="0"/>
              </a:rPr>
              <a:t>Talysson Oliveira</a:t>
            </a:r>
            <a:endParaRPr lang="en-GB" sz="1100" dirty="0">
              <a:solidFill>
                <a:srgbClr val="000000"/>
              </a:solidFill>
              <a:effectLst/>
              <a:latin typeface="Calibri" panose="020F0502020204030204" pitchFamily="34" charset="0"/>
              <a:ea typeface="Calibri" panose="020F0502020204030204" pitchFamily="34" charset="0"/>
            </a:endParaRPr>
          </a:p>
        </p:txBody>
      </p:sp>
      <p:pic>
        <p:nvPicPr>
          <p:cNvPr id="9" name="Picture 8" descr="Background pattern&#10;&#10;Description automatically generated">
            <a:extLst>
              <a:ext uri="{FF2B5EF4-FFF2-40B4-BE49-F238E27FC236}">
                <a16:creationId xmlns:a16="http://schemas.microsoft.com/office/drawing/2014/main" id="{EB2B421A-B789-CBB3-892F-5E83EE5157CE}"/>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rot="10800000">
            <a:off x="0" y="4483100"/>
            <a:ext cx="12192000" cy="2374900"/>
          </a:xfrm>
          <a:prstGeom prst="rect">
            <a:avLst/>
          </a:prstGeom>
        </p:spPr>
      </p:pic>
      <p:pic>
        <p:nvPicPr>
          <p:cNvPr id="10" name="Picture 9" descr="A picture containing text, indoor, electronics, computer&#10;&#10;Description automatically generated">
            <a:extLst>
              <a:ext uri="{FF2B5EF4-FFF2-40B4-BE49-F238E27FC236}">
                <a16:creationId xmlns:a16="http://schemas.microsoft.com/office/drawing/2014/main" id="{C4410503-DCE5-F3B7-F6FF-23E55D2D4D71}"/>
              </a:ext>
            </a:extLst>
          </p:cNvPr>
          <p:cNvPicPr>
            <a:picLocks noChangeAspect="1"/>
          </p:cNvPicPr>
          <p:nvPr/>
        </p:nvPicPr>
        <p:blipFill>
          <a:blip r:embed="rId4">
            <a:alphaModFix amt="85000"/>
            <a:extLst>
              <a:ext uri="{BEBA8EAE-BF5A-486C-A8C5-ECC9F3942E4B}">
                <a14:imgProps xmlns:a14="http://schemas.microsoft.com/office/drawing/2010/main">
                  <a14:imgLayer r:embed="rId5">
                    <a14:imgEffect>
                      <a14:backgroundRemoval t="2516" b="99686" l="2773" r="96488">
                        <a14:foregroundMark x1="79482" y1="95597" x2="91312" y2="74214"/>
                        <a14:foregroundMark x1="91312" y1="74214" x2="63771" y2="1572"/>
                        <a14:foregroundMark x1="63771" y1="1572" x2="15527" y2="5031"/>
                        <a14:foregroundMark x1="15527" y1="5031" x2="3882" y2="16667"/>
                        <a14:foregroundMark x1="3882" y1="16667" x2="3391" y2="41367"/>
                        <a14:foregroundMark x1="20359" y1="92792" x2="29945" y2="98742"/>
                        <a14:foregroundMark x1="29945" y1="98742" x2="83919" y2="93711"/>
                        <a14:foregroundMark x1="84473" y1="69811" x2="54713" y2="4403"/>
                        <a14:foregroundMark x1="54713" y1="4403" x2="69316" y2="20755"/>
                        <a14:foregroundMark x1="69316" y1="20755" x2="69316" y2="20755"/>
                        <a14:foregroundMark x1="70610" y1="44654" x2="58410" y2="12264"/>
                        <a14:foregroundMark x1="58410" y1="12264" x2="41220" y2="5660"/>
                        <a14:foregroundMark x1="41220" y1="5660" x2="43438" y2="38050"/>
                        <a14:foregroundMark x1="43438" y1="38050" x2="68762" y2="31761"/>
                        <a14:foregroundMark x1="68762" y1="31761" x2="56747" y2="11321"/>
                        <a14:foregroundMark x1="56747" y1="11321" x2="42699" y2="4403"/>
                        <a14:foregroundMark x1="42699" y1="4403" x2="47689" y2="31447"/>
                        <a14:foregroundMark x1="47689" y1="31447" x2="59889" y2="24843"/>
                        <a14:foregroundMark x1="57301" y1="16981" x2="18669" y2="4403"/>
                        <a14:foregroundMark x1="18669" y1="4403" x2="7445" y2="45055"/>
                        <a14:foregroundMark x1="15396" y1="94414" x2="15758" y2="95144"/>
                        <a14:foregroundMark x1="52865" y1="84591" x2="36414" y2="82075"/>
                        <a14:foregroundMark x1="36414" y1="82075" x2="17930" y2="43082"/>
                        <a14:foregroundMark x1="17930" y1="43082" x2="21627" y2="6918"/>
                        <a14:foregroundMark x1="21627" y1="6918" x2="24399" y2="2830"/>
                        <a14:foregroundMark x1="24769" y1="26415" x2="18115" y2="55346"/>
                        <a14:foregroundMark x1="18115" y1="55346" x2="20333" y2="56604"/>
                        <a14:foregroundMark x1="3636" y1="95283" x2="2773" y2="94654"/>
                        <a14:foregroundMark x1="4067" y1="95597" x2="3636" y2="95283"/>
                        <a14:foregroundMark x1="31978" y1="23270" x2="31978" y2="23270"/>
                        <a14:foregroundMark x1="16821" y1="48113" x2="16821" y2="48113"/>
                        <a14:foregroundMark x1="50277" y1="28616" x2="50277" y2="28616"/>
                        <a14:foregroundMark x1="56007" y1="28302" x2="47135" y2="24214"/>
                        <a14:foregroundMark x1="26617" y1="66038" x2="13309" y2="52201"/>
                        <a14:foregroundMark x1="13309" y1="52201" x2="7579" y2="34591"/>
                        <a14:foregroundMark x1="40296" y1="80818" x2="29760" y2="99057"/>
                        <a14:foregroundMark x1="92421" y1="67925" x2="96488" y2="86792"/>
                        <a14:foregroundMark x1="96488" y1="86792" x2="94085" y2="99686"/>
                        <a14:backgroundMark x1="1664" y1="44025" x2="15527" y2="62579"/>
                        <a14:backgroundMark x1="15527" y1="62579" x2="15712" y2="84277"/>
                        <a14:backgroundMark x1="15712" y1="84277" x2="9427" y2="99686"/>
                        <a14:backgroundMark x1="17375" y1="95283" x2="11091" y2="67925"/>
                        <a14:backgroundMark x1="11091" y1="67925" x2="1848" y2="48428"/>
                        <a14:backgroundMark x1="1848" y1="48428" x2="1294" y2="76101"/>
                        <a14:backgroundMark x1="1294" y1="76101" x2="6285" y2="78931"/>
                        <a14:backgroundMark x1="9797" y1="87107" x2="8872" y2="70440"/>
                        <a14:backgroundMark x1="9242" y1="63522" x2="2403" y2="88050"/>
                        <a14:backgroundMark x1="2403" y1="88050" x2="3512" y2="82704"/>
                        <a14:backgroundMark x1="8872" y1="78931" x2="12384" y2="86792"/>
                        <a14:backgroundMark x1="11091" y1="84591" x2="7579" y2="63836"/>
                        <a14:backgroundMark x1="8872" y1="60063" x2="7579" y2="72327"/>
                        <a14:backgroundMark x1="7579" y1="67925" x2="6285" y2="73899"/>
                        <a14:backgroundMark x1="7579" y1="64780" x2="6100" y2="85849"/>
                        <a14:backgroundMark x1="7024" y1="92138" x2="7024" y2="92138"/>
                        <a14:backgroundMark x1="7948" y1="90566" x2="7948" y2="90566"/>
                        <a14:backgroundMark x1="1848" y1="98742" x2="1848" y2="98742"/>
                        <a14:backgroundMark x1="3882" y1="95283" x2="3882" y2="95283"/>
                        <a14:backgroundMark x1="15896" y1="94654" x2="21257" y2="89623"/>
                      </a14:backgroundRemoval>
                    </a14:imgEffect>
                  </a14:imgLayer>
                </a14:imgProps>
              </a:ext>
              <a:ext uri="{28A0092B-C50C-407E-A947-70E740481C1C}">
                <a14:useLocalDpi xmlns:a14="http://schemas.microsoft.com/office/drawing/2010/main" val="0"/>
              </a:ext>
            </a:extLst>
          </a:blip>
          <a:stretch>
            <a:fillRect/>
          </a:stretch>
        </p:blipFill>
        <p:spPr>
          <a:xfrm>
            <a:off x="4220527" y="4483100"/>
            <a:ext cx="3750945" cy="2374900"/>
          </a:xfrm>
          <a:prstGeom prst="rect">
            <a:avLst/>
          </a:prstGeom>
          <a:ln>
            <a:noFill/>
          </a:ln>
        </p:spPr>
      </p:pic>
      <p:pic>
        <p:nvPicPr>
          <p:cNvPr id="13" name="Picture 12" descr="Background pattern&#10;&#10;Description automatically generated">
            <a:extLst>
              <a:ext uri="{FF2B5EF4-FFF2-40B4-BE49-F238E27FC236}">
                <a16:creationId xmlns:a16="http://schemas.microsoft.com/office/drawing/2014/main" id="{80424AFC-9922-D431-1F14-0DB57C0DF07E}"/>
              </a:ext>
            </a:extLst>
          </p:cNvPr>
          <p:cNvPicPr preferRelativeResize="0">
            <a:picLocks/>
          </p:cNvPicPr>
          <p:nvPr/>
        </p:nvPicPr>
        <p:blipFill rotWithShape="1">
          <a:blip r:embed="rId3">
            <a:alphaModFix/>
            <a:extLst>
              <a:ext uri="{28A0092B-C50C-407E-A947-70E740481C1C}">
                <a14:useLocalDpi xmlns:a14="http://schemas.microsoft.com/office/drawing/2010/main" val="0"/>
              </a:ext>
            </a:extLst>
          </a:blip>
          <a:srcRect l="56250" r="-58740" b="-48"/>
          <a:stretch/>
        </p:blipFill>
        <p:spPr>
          <a:xfrm rot="10800000">
            <a:off x="2216726" y="4483098"/>
            <a:ext cx="9975273" cy="2374901"/>
          </a:xfrm>
          <a:prstGeom prst="rect">
            <a:avLst/>
          </a:prstGeom>
        </p:spPr>
      </p:pic>
    </p:spTree>
    <p:extLst>
      <p:ext uri="{BB962C8B-B14F-4D97-AF65-F5344CB8AC3E}">
        <p14:creationId xmlns:p14="http://schemas.microsoft.com/office/powerpoint/2010/main" val="2671868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051F630F-3879-3A27-ABF5-176C17B2169B}"/>
              </a:ext>
            </a:extLst>
          </p:cNvPr>
          <p:cNvPicPr>
            <a:picLocks noChangeAspect="1"/>
          </p:cNvPicPr>
          <p:nvPr/>
        </p:nvPicPr>
        <p:blipFill rotWithShape="1">
          <a:blip r:embed="rId2"/>
          <a:srcRect l="10355" r="171"/>
          <a:stretch/>
        </p:blipFill>
        <p:spPr>
          <a:xfrm>
            <a:off x="697063" y="490537"/>
            <a:ext cx="10797873" cy="5876925"/>
          </a:xfrm>
          <a:prstGeom prst="rect">
            <a:avLst/>
          </a:prstGeom>
          <a:ln>
            <a:solidFill>
              <a:srgbClr val="F6F6F6"/>
            </a:solidFill>
          </a:ln>
        </p:spPr>
      </p:pic>
      <p:sp>
        <p:nvSpPr>
          <p:cNvPr id="11" name="Rectangle 20">
            <a:extLst>
              <a:ext uri="{FF2B5EF4-FFF2-40B4-BE49-F238E27FC236}">
                <a16:creationId xmlns:a16="http://schemas.microsoft.com/office/drawing/2014/main" id="{5B5084B5-6453-5268-BC12-6F1B21C393C8}"/>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15" name="Rectangle 14">
            <a:extLst>
              <a:ext uri="{FF2B5EF4-FFF2-40B4-BE49-F238E27FC236}">
                <a16:creationId xmlns:a16="http://schemas.microsoft.com/office/drawing/2014/main" id="{EF452EDF-C081-C929-74E5-930CF8C48070}"/>
              </a:ext>
            </a:extLst>
          </p:cNvPr>
          <p:cNvSpPr/>
          <p:nvPr/>
        </p:nvSpPr>
        <p:spPr>
          <a:xfrm>
            <a:off x="3675276" y="1240910"/>
            <a:ext cx="441154" cy="507341"/>
          </a:xfrm>
          <a:prstGeom prst="rect">
            <a:avLst/>
          </a:prstGeom>
          <a:ln>
            <a:noFill/>
          </a:ln>
        </p:spPr>
        <p:txBody>
          <a:bodyPr vert="horz" lIns="0" tIns="0" rIns="0" bIns="0" rtlCol="0">
            <a:noAutofit/>
          </a:bodyPr>
          <a:lstStyle/>
          <a:p>
            <a:pPr>
              <a:lnSpc>
                <a:spcPct val="107000"/>
              </a:lnSpc>
              <a:spcAft>
                <a:spcPts val="800"/>
              </a:spcAft>
            </a:pPr>
            <a:r>
              <a:rPr lang="en-GB" sz="3000" spc="225">
                <a:solidFill>
                  <a:srgbClr val="000000"/>
                </a:solidFill>
                <a:effectLst/>
                <a:latin typeface="Calibri" panose="020F0502020204030204" pitchFamily="34" charset="0"/>
                <a:ea typeface="Calibri" panose="020F0502020204030204" pitchFamily="34" charset="0"/>
              </a:rPr>
              <a:t>     </a:t>
            </a:r>
            <a:endParaRPr lang="en-GB" sz="1100">
              <a:solidFill>
                <a:srgbClr val="000000"/>
              </a:solidFill>
              <a:effectLst/>
              <a:latin typeface="Calibri" panose="020F0502020204030204" pitchFamily="34" charset="0"/>
              <a:ea typeface="Calibri" panose="020F0502020204030204" pitchFamily="34" charset="0"/>
            </a:endParaRPr>
          </a:p>
        </p:txBody>
      </p:sp>
      <p:sp>
        <p:nvSpPr>
          <p:cNvPr id="18" name="Rectangle 17">
            <a:extLst>
              <a:ext uri="{FF2B5EF4-FFF2-40B4-BE49-F238E27FC236}">
                <a16:creationId xmlns:a16="http://schemas.microsoft.com/office/drawing/2014/main" id="{8F5DD3F2-E879-3755-4B79-AF9591CB4AC6}"/>
              </a:ext>
            </a:extLst>
          </p:cNvPr>
          <p:cNvSpPr/>
          <p:nvPr/>
        </p:nvSpPr>
        <p:spPr>
          <a:xfrm>
            <a:off x="3675276" y="2121592"/>
            <a:ext cx="441154" cy="507342"/>
          </a:xfrm>
          <a:prstGeom prst="rect">
            <a:avLst/>
          </a:prstGeom>
          <a:ln>
            <a:noFill/>
          </a:ln>
        </p:spPr>
        <p:txBody>
          <a:bodyPr vert="horz" lIns="0" tIns="0" rIns="0" bIns="0" rtlCol="0">
            <a:noAutofit/>
          </a:bodyPr>
          <a:lstStyle/>
          <a:p>
            <a:pPr>
              <a:lnSpc>
                <a:spcPct val="107000"/>
              </a:lnSpc>
              <a:spcAft>
                <a:spcPts val="800"/>
              </a:spcAft>
            </a:pPr>
            <a:r>
              <a:rPr lang="en-GB" sz="3000" spc="225">
                <a:solidFill>
                  <a:srgbClr val="000000"/>
                </a:solidFill>
                <a:effectLst/>
                <a:latin typeface="Calibri" panose="020F0502020204030204" pitchFamily="34" charset="0"/>
                <a:ea typeface="Calibri" panose="020F0502020204030204" pitchFamily="34" charset="0"/>
              </a:rPr>
              <a:t>     </a:t>
            </a:r>
            <a:endParaRPr lang="en-GB" sz="1100">
              <a:solidFill>
                <a:srgbClr val="000000"/>
              </a:solidFill>
              <a:effectLst/>
              <a:latin typeface="Calibri" panose="020F0502020204030204" pitchFamily="34" charset="0"/>
              <a:ea typeface="Calibri" panose="020F0502020204030204" pitchFamily="34" charset="0"/>
            </a:endParaRPr>
          </a:p>
        </p:txBody>
      </p:sp>
      <p:sp>
        <p:nvSpPr>
          <p:cNvPr id="31" name="Rectangle 34">
            <a:extLst>
              <a:ext uri="{FF2B5EF4-FFF2-40B4-BE49-F238E27FC236}">
                <a16:creationId xmlns:a16="http://schemas.microsoft.com/office/drawing/2014/main" id="{83A99ECB-DA3C-5CF4-0D94-F0327D6B89EC}"/>
              </a:ext>
            </a:extLst>
          </p:cNvPr>
          <p:cNvSpPr>
            <a:spLocks noChangeArrowheads="1"/>
          </p:cNvSpPr>
          <p:nvPr/>
        </p:nvSpPr>
        <p:spPr bwMode="auto">
          <a:xfrm>
            <a:off x="-91440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100" b="0" i="0" u="none" strike="noStrike" cap="none" normalizeH="0" baseline="0">
              <a:ln>
                <a:noFill/>
              </a:ln>
              <a:solidFill>
                <a:srgbClr val="000000"/>
              </a:solidFill>
              <a:effectLst/>
              <a:latin typeface="Arial" panose="020B0604020202020204" pitchFamily="34" charset="0"/>
              <a:ea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GB" altLang="en-US" sz="1100" b="0" i="0" u="none" strike="noStrike" cap="none" normalizeH="0" baseline="0">
                <a:ln>
                  <a:noFill/>
                </a:ln>
                <a:solidFill>
                  <a:srgbClr val="000000"/>
                </a:solidFill>
                <a:effectLst/>
                <a:latin typeface="Arial" panose="020B0604020202020204" pitchFamily="34" charset="0"/>
                <a:ea typeface="Calibri" panose="020F0502020204030204" pitchFamily="34" charset="0"/>
              </a:rPr>
            </a:br>
            <a:endParaRPr kumimoji="0" lang="en-GB" altLang="en-US" sz="1800" b="0" i="0" u="none" strike="noStrike" cap="none" normalizeH="0" baseline="0">
              <a:ln>
                <a:noFill/>
              </a:ln>
              <a:solidFill>
                <a:schemeClr val="tx1"/>
              </a:solidFill>
              <a:effectLst/>
              <a:latin typeface="Arial" panose="020B0604020202020204" pitchFamily="34" charset="0"/>
            </a:endParaRPr>
          </a:p>
        </p:txBody>
      </p:sp>
      <p:sp>
        <p:nvSpPr>
          <p:cNvPr id="32" name="Rectangle 31">
            <a:extLst>
              <a:ext uri="{FF2B5EF4-FFF2-40B4-BE49-F238E27FC236}">
                <a16:creationId xmlns:a16="http://schemas.microsoft.com/office/drawing/2014/main" id="{DED6470F-CF8D-627E-73A0-0A3CEC00FCE7}"/>
              </a:ext>
            </a:extLst>
          </p:cNvPr>
          <p:cNvSpPr/>
          <p:nvPr/>
        </p:nvSpPr>
        <p:spPr>
          <a:xfrm>
            <a:off x="937777" y="1748251"/>
            <a:ext cx="6682223" cy="3680999"/>
          </a:xfrm>
          <a:prstGeom prst="rect">
            <a:avLst/>
          </a:prstGeom>
          <a:ln>
            <a:noFill/>
          </a:ln>
        </p:spPr>
        <p:txBody>
          <a:bodyPr vert="horz" lIns="0" tIns="0" rIns="0" bIns="0" rtlCol="0">
            <a:noAutofit/>
          </a:bodyPr>
          <a:lstStyle/>
          <a:p>
            <a:r>
              <a:rPr lang="en-GB" b="0" i="0" u="none" strike="noStrike" dirty="0">
                <a:solidFill>
                  <a:srgbClr val="000000"/>
                </a:solidFill>
                <a:effectLst/>
              </a:rPr>
              <a:t>To analyse and understand how the workforce has performed, especially at the departmental level, by comparing the performance of the different departments within the company . This would involve analysing the current commitments of each department.</a:t>
            </a:r>
          </a:p>
          <a:p>
            <a:endParaRPr lang="en-GB" dirty="0">
              <a:solidFill>
                <a:srgbClr val="000000"/>
              </a:solidFill>
            </a:endParaRPr>
          </a:p>
          <a:p>
            <a:r>
              <a:rPr lang="en-GB" dirty="0">
                <a:solidFill>
                  <a:srgbClr val="000000"/>
                </a:solidFill>
              </a:rPr>
              <a:t>Furthermore, the analysis and understanding of the data will help in deciding whether the creation of a target-based bonus system is viable in different departments of the company.  </a:t>
            </a:r>
          </a:p>
          <a:p>
            <a:endParaRPr lang="en-GB" dirty="0">
              <a:solidFill>
                <a:srgbClr val="000000"/>
              </a:solidFill>
            </a:endParaRPr>
          </a:p>
          <a:p>
            <a:r>
              <a:rPr lang="en-GB" dirty="0">
                <a:solidFill>
                  <a:srgbClr val="000000"/>
                </a:solidFill>
              </a:rPr>
              <a:t>Finally, the objective is to present the different models to the senior managers of the company and come to an conclusion of needed bonuses for each department, if any.</a:t>
            </a:r>
          </a:p>
          <a:p>
            <a:br>
              <a:rPr lang="en-GB" dirty="0">
                <a:solidFill>
                  <a:srgbClr val="000000"/>
                </a:solidFill>
                <a:effectLst/>
              </a:rPr>
            </a:br>
            <a:r>
              <a:rPr lang="en-GB" sz="1100" b="0" i="0" u="none" strike="noStrike" dirty="0">
                <a:solidFill>
                  <a:srgbClr val="000000"/>
                </a:solidFill>
                <a:effectLst/>
              </a:rPr>
              <a:t>The data used is from the just completed annual performance review cycle of the company.</a:t>
            </a:r>
          </a:p>
          <a:p>
            <a:endParaRPr lang="en-GB" dirty="0">
              <a:solidFill>
                <a:srgbClr val="000000"/>
              </a:solidFill>
              <a:effectLst/>
            </a:endParaRPr>
          </a:p>
        </p:txBody>
      </p:sp>
      <p:sp>
        <p:nvSpPr>
          <p:cNvPr id="23" name="Rectangle 22">
            <a:extLst>
              <a:ext uri="{FF2B5EF4-FFF2-40B4-BE49-F238E27FC236}">
                <a16:creationId xmlns:a16="http://schemas.microsoft.com/office/drawing/2014/main" id="{512A8FE6-36A0-E688-6B9B-34A40661C7E1}"/>
              </a:ext>
            </a:extLst>
          </p:cNvPr>
          <p:cNvSpPr/>
          <p:nvPr/>
        </p:nvSpPr>
        <p:spPr>
          <a:xfrm>
            <a:off x="1233917" y="1010520"/>
            <a:ext cx="2309689" cy="577262"/>
          </a:xfrm>
          <a:prstGeom prst="rect">
            <a:avLst/>
          </a:prstGeom>
          <a:ln>
            <a:noFill/>
          </a:ln>
        </p:spPr>
        <p:txBody>
          <a:bodyPr vert="horz" lIns="0" tIns="0" rIns="0" bIns="0" rtlCol="0">
            <a:noAutofit/>
          </a:bodyPr>
          <a:lstStyle/>
          <a:p>
            <a:pPr>
              <a:lnSpc>
                <a:spcPct val="107000"/>
              </a:lnSpc>
              <a:spcAft>
                <a:spcPts val="800"/>
              </a:spcAft>
            </a:pPr>
            <a:r>
              <a:rPr lang="en-GB" sz="3500" dirty="0">
                <a:solidFill>
                  <a:srgbClr val="000000"/>
                </a:solidFill>
                <a:effectLst/>
                <a:latin typeface="Calibri" panose="020F0502020204030204" pitchFamily="34" charset="0"/>
                <a:ea typeface="Calibri" panose="020F0502020204030204" pitchFamily="34" charset="0"/>
              </a:rPr>
              <a:t>OBJECTIVE:</a:t>
            </a:r>
            <a:endParaRPr lang="en-GB" sz="1100" dirty="0">
              <a:solidFill>
                <a:srgbClr val="000000"/>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87295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AD58CD-CDF3-25C7-B4C2-B7533BAA2EC1}"/>
              </a:ext>
            </a:extLst>
          </p:cNvPr>
          <p:cNvPicPr>
            <a:picLocks noChangeAspect="1"/>
          </p:cNvPicPr>
          <p:nvPr/>
        </p:nvPicPr>
        <p:blipFill>
          <a:blip r:embed="rId2"/>
          <a:stretch>
            <a:fillRect/>
          </a:stretch>
        </p:blipFill>
        <p:spPr>
          <a:xfrm>
            <a:off x="0" y="2"/>
            <a:ext cx="12192000" cy="2530059"/>
          </a:xfrm>
          <a:prstGeom prst="rect">
            <a:avLst/>
          </a:prstGeom>
        </p:spPr>
      </p:pic>
      <p:sp>
        <p:nvSpPr>
          <p:cNvPr id="2" name="Title 1">
            <a:extLst>
              <a:ext uri="{FF2B5EF4-FFF2-40B4-BE49-F238E27FC236}">
                <a16:creationId xmlns:a16="http://schemas.microsoft.com/office/drawing/2014/main" id="{D55CECA3-FB3B-8559-7C1C-4ABC9313513E}"/>
              </a:ext>
            </a:extLst>
          </p:cNvPr>
          <p:cNvSpPr>
            <a:spLocks noGrp="1"/>
          </p:cNvSpPr>
          <p:nvPr>
            <p:ph type="title"/>
          </p:nvPr>
        </p:nvSpPr>
        <p:spPr/>
        <p:txBody>
          <a:bodyPr/>
          <a:lstStyle/>
          <a:p>
            <a:r>
              <a:rPr lang="en-GB" b="1" dirty="0">
                <a:solidFill>
                  <a:srgbClr val="4472C4"/>
                </a:solidFill>
                <a:latin typeface="Calibri" panose="020F0502020204030204" pitchFamily="34" charset="0"/>
                <a:ea typeface="Calibri" panose="020F0502020204030204" pitchFamily="34" charset="0"/>
                <a:cs typeface="Times New Roman" panose="02020603050405020304" pitchFamily="18" charset="0"/>
              </a:rPr>
              <a:t>Resume of data:</a:t>
            </a:r>
            <a:endParaRPr lang="en-GB" dirty="0">
              <a:solidFill>
                <a:srgbClr val="4472C4"/>
              </a:solidFill>
            </a:endParaRPr>
          </a:p>
        </p:txBody>
      </p:sp>
      <p:sp>
        <p:nvSpPr>
          <p:cNvPr id="3" name="Content Placeholder 2">
            <a:extLst>
              <a:ext uri="{FF2B5EF4-FFF2-40B4-BE49-F238E27FC236}">
                <a16:creationId xmlns:a16="http://schemas.microsoft.com/office/drawing/2014/main" id="{63135F85-1DE6-98F3-E1E4-44AE23D98B67}"/>
              </a:ext>
            </a:extLst>
          </p:cNvPr>
          <p:cNvSpPr>
            <a:spLocks noGrp="1"/>
          </p:cNvSpPr>
          <p:nvPr>
            <p:ph idx="1"/>
          </p:nvPr>
        </p:nvSpPr>
        <p:spPr>
          <a:xfrm>
            <a:off x="5817708" y="1690690"/>
            <a:ext cx="5650302" cy="2366476"/>
          </a:xfrm>
        </p:spPr>
        <p:txBody>
          <a:bodyPr>
            <a:normAutofit lnSpcReduction="10000"/>
          </a:bodyPr>
          <a:lstStyle/>
          <a:p>
            <a:pPr marL="6350" indent="-6350">
              <a:lnSpc>
                <a:spcPct val="111000"/>
              </a:lnSpc>
              <a:spcAft>
                <a:spcPts val="45"/>
              </a:spcAft>
            </a:pPr>
            <a:r>
              <a:rPr lang="en-GB" sz="1800" b="1" dirty="0">
                <a:solidFill>
                  <a:srgbClr val="4472C4"/>
                </a:solidFill>
                <a:effectLst/>
                <a:latin typeface="Calibri" panose="020F0502020204030204" pitchFamily="34" charset="0"/>
                <a:ea typeface="Calibri" panose="020F0502020204030204" pitchFamily="34" charset="0"/>
              </a:rPr>
              <a:t> FTE</a:t>
            </a:r>
            <a:r>
              <a:rPr lang="en-GB" sz="1800" dirty="0">
                <a:solidFill>
                  <a:srgbClr val="000000"/>
                </a:solidFill>
                <a:effectLst/>
                <a:latin typeface="Calibri" panose="020F0502020204030204" pitchFamily="34" charset="0"/>
                <a:ea typeface="Calibri" panose="020F0502020204030204" pitchFamily="34" charset="0"/>
              </a:rPr>
              <a:t> – Full-time employees.</a:t>
            </a:r>
          </a:p>
          <a:p>
            <a:pPr marL="6350" indent="-6350">
              <a:lnSpc>
                <a:spcPct val="111000"/>
              </a:lnSpc>
              <a:spcAft>
                <a:spcPts val="45"/>
              </a:spcAft>
            </a:pPr>
            <a:r>
              <a:rPr lang="en-GB" sz="1800" b="1" dirty="0">
                <a:solidFill>
                  <a:srgbClr val="4472C4"/>
                </a:solidFill>
                <a:effectLst/>
                <a:latin typeface="Calibri" panose="020F0502020204030204" pitchFamily="34" charset="0"/>
                <a:ea typeface="Calibri" panose="020F0502020204030204" pitchFamily="34" charset="0"/>
              </a:rPr>
              <a:t> Exceeds</a:t>
            </a:r>
            <a:r>
              <a:rPr lang="en-GB" sz="1800" dirty="0">
                <a:solidFill>
                  <a:srgbClr val="000000"/>
                </a:solidFill>
                <a:effectLst/>
                <a:latin typeface="Calibri" panose="020F0502020204030204" pitchFamily="34" charset="0"/>
                <a:ea typeface="Calibri" panose="020F0502020204030204" pitchFamily="34" charset="0"/>
              </a:rPr>
              <a:t> – Exceeds expectations is highest rating for those who are high performers.</a:t>
            </a:r>
          </a:p>
          <a:p>
            <a:pPr marL="6350" indent="-6350">
              <a:lnSpc>
                <a:spcPct val="111000"/>
              </a:lnSpc>
              <a:spcAft>
                <a:spcPts val="45"/>
              </a:spcAft>
            </a:pPr>
            <a:r>
              <a:rPr lang="en-GB" sz="1800" b="1" dirty="0">
                <a:solidFill>
                  <a:srgbClr val="4472C4"/>
                </a:solidFill>
                <a:effectLst/>
                <a:latin typeface="Calibri" panose="020F0502020204030204" pitchFamily="34" charset="0"/>
                <a:ea typeface="Calibri" panose="020F0502020204030204" pitchFamily="34" charset="0"/>
              </a:rPr>
              <a:t> Maintains</a:t>
            </a:r>
            <a:r>
              <a:rPr lang="en-GB" sz="1800" dirty="0">
                <a:solidFill>
                  <a:srgbClr val="000000"/>
                </a:solidFill>
                <a:effectLst/>
                <a:latin typeface="Calibri" panose="020F0502020204030204" pitchFamily="34" charset="0"/>
                <a:ea typeface="Calibri" panose="020F0502020204030204" pitchFamily="34" charset="0"/>
              </a:rPr>
              <a:t> – Regularly hits set targets.</a:t>
            </a:r>
          </a:p>
          <a:p>
            <a:pPr marL="6350" indent="-6350">
              <a:lnSpc>
                <a:spcPct val="111000"/>
              </a:lnSpc>
              <a:spcAft>
                <a:spcPts val="1450"/>
              </a:spcAft>
            </a:pPr>
            <a:r>
              <a:rPr lang="en-GB" sz="1800" b="1" dirty="0">
                <a:solidFill>
                  <a:srgbClr val="4472C4"/>
                </a:solidFill>
                <a:effectLst/>
                <a:latin typeface="Calibri" panose="020F0502020204030204" pitchFamily="34" charset="0"/>
                <a:ea typeface="Calibri" panose="020F0502020204030204" pitchFamily="34" charset="0"/>
              </a:rPr>
              <a:t> Under</a:t>
            </a:r>
            <a:r>
              <a:rPr lang="en-GB" sz="1800" dirty="0">
                <a:solidFill>
                  <a:srgbClr val="000000"/>
                </a:solidFill>
                <a:effectLst/>
                <a:latin typeface="Calibri" panose="020F0502020204030204" pitchFamily="34" charset="0"/>
                <a:ea typeface="Calibri" panose="020F0502020204030204" pitchFamily="34" charset="0"/>
              </a:rPr>
              <a:t> – Under-performing employees, who do not reach set targets.  </a:t>
            </a:r>
          </a:p>
          <a:p>
            <a:endParaRPr lang="en-GB" dirty="0"/>
          </a:p>
          <a:p>
            <a:endParaRPr lang="en-GB" dirty="0"/>
          </a:p>
        </p:txBody>
      </p:sp>
      <p:graphicFrame>
        <p:nvGraphicFramePr>
          <p:cNvPr id="5" name="Table 4">
            <a:extLst>
              <a:ext uri="{FF2B5EF4-FFF2-40B4-BE49-F238E27FC236}">
                <a16:creationId xmlns:a16="http://schemas.microsoft.com/office/drawing/2014/main" id="{E2632356-3683-BB58-FF46-56E1EC9114BD}"/>
              </a:ext>
            </a:extLst>
          </p:cNvPr>
          <p:cNvGraphicFramePr>
            <a:graphicFrameLocks noGrp="1"/>
          </p:cNvGraphicFramePr>
          <p:nvPr>
            <p:extLst>
              <p:ext uri="{D42A27DB-BD31-4B8C-83A1-F6EECF244321}">
                <p14:modId xmlns:p14="http://schemas.microsoft.com/office/powerpoint/2010/main" val="1244736330"/>
              </p:ext>
            </p:extLst>
          </p:nvPr>
        </p:nvGraphicFramePr>
        <p:xfrm>
          <a:off x="662233" y="1681649"/>
          <a:ext cx="5041265" cy="2228215"/>
        </p:xfrm>
        <a:graphic>
          <a:graphicData uri="http://schemas.openxmlformats.org/drawingml/2006/table">
            <a:tbl>
              <a:tblPr firstRow="1" firstCol="1" bandRow="1">
                <a:tableStyleId>{5C22544A-7EE6-4342-B048-85BDC9FD1C3A}</a:tableStyleId>
              </a:tblPr>
              <a:tblGrid>
                <a:gridCol w="1008253">
                  <a:extLst>
                    <a:ext uri="{9D8B030D-6E8A-4147-A177-3AD203B41FA5}">
                      <a16:colId xmlns:a16="http://schemas.microsoft.com/office/drawing/2014/main" val="1770622575"/>
                    </a:ext>
                  </a:extLst>
                </a:gridCol>
                <a:gridCol w="1008253">
                  <a:extLst>
                    <a:ext uri="{9D8B030D-6E8A-4147-A177-3AD203B41FA5}">
                      <a16:colId xmlns:a16="http://schemas.microsoft.com/office/drawing/2014/main" val="2894949891"/>
                    </a:ext>
                  </a:extLst>
                </a:gridCol>
                <a:gridCol w="1008253">
                  <a:extLst>
                    <a:ext uri="{9D8B030D-6E8A-4147-A177-3AD203B41FA5}">
                      <a16:colId xmlns:a16="http://schemas.microsoft.com/office/drawing/2014/main" val="3893300876"/>
                    </a:ext>
                  </a:extLst>
                </a:gridCol>
                <a:gridCol w="1008253">
                  <a:extLst>
                    <a:ext uri="{9D8B030D-6E8A-4147-A177-3AD203B41FA5}">
                      <a16:colId xmlns:a16="http://schemas.microsoft.com/office/drawing/2014/main" val="2053087260"/>
                    </a:ext>
                  </a:extLst>
                </a:gridCol>
                <a:gridCol w="1008253">
                  <a:extLst>
                    <a:ext uri="{9D8B030D-6E8A-4147-A177-3AD203B41FA5}">
                      <a16:colId xmlns:a16="http://schemas.microsoft.com/office/drawing/2014/main" val="3889966009"/>
                    </a:ext>
                  </a:extLst>
                </a:gridCol>
              </a:tblGrid>
              <a:tr h="336932">
                <a:tc>
                  <a:txBody>
                    <a:bodyPr/>
                    <a:lstStyle/>
                    <a:p>
                      <a:pPr marL="46990" indent="-6350">
                        <a:lnSpc>
                          <a:spcPct val="107000"/>
                        </a:lnSpc>
                        <a:spcAft>
                          <a:spcPts val="45"/>
                        </a:spcAft>
                      </a:pPr>
                      <a:r>
                        <a:rPr lang="en-GB" sz="1000">
                          <a:effectLst/>
                        </a:rPr>
                        <a:t>Department</a:t>
                      </a:r>
                      <a:endParaRPr lang="en-GB" sz="1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tc>
                  <a:txBody>
                    <a:bodyPr/>
                    <a:lstStyle/>
                    <a:p>
                      <a:pPr marL="6350" marR="15240" indent="-6350" algn="ctr">
                        <a:lnSpc>
                          <a:spcPct val="107000"/>
                        </a:lnSpc>
                        <a:spcAft>
                          <a:spcPts val="45"/>
                        </a:spcAft>
                      </a:pPr>
                      <a:r>
                        <a:rPr lang="en-GB" sz="1000" dirty="0">
                          <a:effectLst/>
                        </a:rPr>
                        <a:t>FTE</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tc>
                  <a:txBody>
                    <a:bodyPr/>
                    <a:lstStyle/>
                    <a:p>
                      <a:pPr marL="6350" marR="14605" indent="-6350" algn="ctr">
                        <a:lnSpc>
                          <a:spcPct val="107000"/>
                        </a:lnSpc>
                        <a:spcAft>
                          <a:spcPts val="45"/>
                        </a:spcAft>
                      </a:pPr>
                      <a:r>
                        <a:rPr lang="en-GB" sz="1000">
                          <a:effectLst/>
                        </a:rPr>
                        <a:t>Exceeds</a:t>
                      </a:r>
                      <a:endParaRPr lang="en-GB" sz="1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tc>
                  <a:txBody>
                    <a:bodyPr/>
                    <a:lstStyle/>
                    <a:p>
                      <a:pPr marL="6350" marR="14605" indent="-6350" algn="ctr">
                        <a:lnSpc>
                          <a:spcPct val="107000"/>
                        </a:lnSpc>
                        <a:spcAft>
                          <a:spcPts val="45"/>
                        </a:spcAft>
                      </a:pPr>
                      <a:r>
                        <a:rPr lang="en-GB" sz="1000">
                          <a:effectLst/>
                        </a:rPr>
                        <a:t>Maintains</a:t>
                      </a:r>
                      <a:endParaRPr lang="en-GB" sz="1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tc>
                  <a:txBody>
                    <a:bodyPr/>
                    <a:lstStyle/>
                    <a:p>
                      <a:pPr marL="6350" marR="15240" indent="-6350" algn="ctr">
                        <a:lnSpc>
                          <a:spcPct val="107000"/>
                        </a:lnSpc>
                        <a:spcAft>
                          <a:spcPts val="45"/>
                        </a:spcAft>
                      </a:pPr>
                      <a:r>
                        <a:rPr lang="en-GB" sz="1000">
                          <a:effectLst/>
                        </a:rPr>
                        <a:t>Under</a:t>
                      </a:r>
                      <a:endParaRPr lang="en-GB" sz="1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extLst>
                  <a:ext uri="{0D108BD9-81ED-4DB2-BD59-A6C34878D82A}">
                    <a16:rowId xmlns:a16="http://schemas.microsoft.com/office/drawing/2014/main" val="4206220476"/>
                  </a:ext>
                </a:extLst>
              </a:tr>
              <a:tr h="466151">
                <a:tc>
                  <a:txBody>
                    <a:bodyPr/>
                    <a:lstStyle/>
                    <a:p>
                      <a:pPr marL="6350" marR="15240" indent="-6350" algn="ctr">
                        <a:lnSpc>
                          <a:spcPct val="107000"/>
                        </a:lnSpc>
                        <a:spcAft>
                          <a:spcPts val="45"/>
                        </a:spcAft>
                      </a:pPr>
                      <a:r>
                        <a:rPr lang="en-GB" sz="1000" dirty="0">
                          <a:effectLst/>
                        </a:rPr>
                        <a:t>Sales</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15</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4</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11</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1</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extLst>
                  <a:ext uri="{0D108BD9-81ED-4DB2-BD59-A6C34878D82A}">
                    <a16:rowId xmlns:a16="http://schemas.microsoft.com/office/drawing/2014/main" val="2881003203"/>
                  </a:ext>
                </a:extLst>
              </a:tr>
              <a:tr h="491348">
                <a:tc>
                  <a:txBody>
                    <a:bodyPr/>
                    <a:lstStyle/>
                    <a:p>
                      <a:pPr marL="17145" indent="-6350">
                        <a:lnSpc>
                          <a:spcPct val="107000"/>
                        </a:lnSpc>
                        <a:spcAft>
                          <a:spcPts val="45"/>
                        </a:spcAft>
                      </a:pPr>
                      <a:r>
                        <a:rPr lang="en-GB" sz="1000">
                          <a:effectLst/>
                        </a:rPr>
                        <a:t>Cust. Services </a:t>
                      </a:r>
                      <a:endParaRPr lang="en-GB" sz="1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tc>
                  <a:txBody>
                    <a:bodyPr/>
                    <a:lstStyle/>
                    <a:p>
                      <a:pPr marL="6350" marR="15240" indent="-6350" algn="ctr">
                        <a:lnSpc>
                          <a:spcPct val="107000"/>
                        </a:lnSpc>
                        <a:spcAft>
                          <a:spcPts val="45"/>
                        </a:spcAft>
                      </a:pPr>
                      <a:r>
                        <a:rPr lang="en-GB" sz="1000" dirty="0">
                          <a:effectLst/>
                        </a:rPr>
                        <a:t>8</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tc>
                  <a:txBody>
                    <a:bodyPr/>
                    <a:lstStyle/>
                    <a:p>
                      <a:pPr marL="6350" marR="15240" indent="-6350" algn="ctr">
                        <a:lnSpc>
                          <a:spcPct val="107000"/>
                        </a:lnSpc>
                        <a:spcAft>
                          <a:spcPts val="45"/>
                        </a:spcAft>
                      </a:pPr>
                      <a:r>
                        <a:rPr lang="en-GB" sz="1000" dirty="0">
                          <a:effectLst/>
                        </a:rPr>
                        <a:t>1</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tc>
                  <a:txBody>
                    <a:bodyPr/>
                    <a:lstStyle/>
                    <a:p>
                      <a:pPr marL="6350" marR="15240" indent="-6350" algn="ctr">
                        <a:lnSpc>
                          <a:spcPct val="107000"/>
                        </a:lnSpc>
                        <a:spcAft>
                          <a:spcPts val="45"/>
                        </a:spcAft>
                      </a:pPr>
                      <a:r>
                        <a:rPr lang="en-GB" sz="1000" dirty="0">
                          <a:effectLst/>
                        </a:rPr>
                        <a:t>3</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tc>
                  <a:txBody>
                    <a:bodyPr/>
                    <a:lstStyle/>
                    <a:p>
                      <a:pPr marL="6350" marR="15240" indent="-6350" algn="ctr">
                        <a:lnSpc>
                          <a:spcPct val="107000"/>
                        </a:lnSpc>
                        <a:spcAft>
                          <a:spcPts val="45"/>
                        </a:spcAft>
                      </a:pPr>
                      <a:r>
                        <a:rPr lang="en-GB" sz="1000" dirty="0">
                          <a:effectLst/>
                        </a:rPr>
                        <a:t>4</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tc>
                <a:extLst>
                  <a:ext uri="{0D108BD9-81ED-4DB2-BD59-A6C34878D82A}">
                    <a16:rowId xmlns:a16="http://schemas.microsoft.com/office/drawing/2014/main" val="2008881715"/>
                  </a:ext>
                </a:extLst>
              </a:tr>
              <a:tr h="466151">
                <a:tc>
                  <a:txBody>
                    <a:bodyPr/>
                    <a:lstStyle/>
                    <a:p>
                      <a:pPr marL="6350" marR="15240" indent="-6350" algn="ctr">
                        <a:lnSpc>
                          <a:spcPct val="107000"/>
                        </a:lnSpc>
                        <a:spcAft>
                          <a:spcPts val="45"/>
                        </a:spcAft>
                      </a:pPr>
                      <a:r>
                        <a:rPr lang="en-GB" sz="1000">
                          <a:effectLst/>
                        </a:rPr>
                        <a:t>Marketing</a:t>
                      </a:r>
                      <a:endParaRPr lang="en-GB" sz="1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2</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0</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2</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0</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extLst>
                  <a:ext uri="{0D108BD9-81ED-4DB2-BD59-A6C34878D82A}">
                    <a16:rowId xmlns:a16="http://schemas.microsoft.com/office/drawing/2014/main" val="1763691558"/>
                  </a:ext>
                </a:extLst>
              </a:tr>
              <a:tr h="467633">
                <a:tc>
                  <a:txBody>
                    <a:bodyPr/>
                    <a:lstStyle/>
                    <a:p>
                      <a:pPr marL="6350" indent="-6350" algn="just">
                        <a:lnSpc>
                          <a:spcPct val="107000"/>
                        </a:lnSpc>
                        <a:spcAft>
                          <a:spcPts val="45"/>
                        </a:spcAft>
                      </a:pPr>
                      <a:r>
                        <a:rPr lang="en-GB" sz="1000" dirty="0">
                          <a:effectLst/>
                        </a:rPr>
                        <a:t>Manufacturing</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35</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2</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23</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tc>
                  <a:txBody>
                    <a:bodyPr/>
                    <a:lstStyle/>
                    <a:p>
                      <a:pPr marL="6350" marR="15240" indent="-6350" algn="ctr">
                        <a:lnSpc>
                          <a:spcPct val="107000"/>
                        </a:lnSpc>
                        <a:spcAft>
                          <a:spcPts val="45"/>
                        </a:spcAft>
                      </a:pPr>
                      <a:r>
                        <a:rPr lang="en-GB" sz="1000" dirty="0">
                          <a:effectLst/>
                        </a:rPr>
                        <a:t>10</a:t>
                      </a:r>
                      <a:endParaRPr lang="en-GB"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0800" marR="36195" marT="67945" marB="0" anchor="ctr"/>
                </a:tc>
                <a:extLst>
                  <a:ext uri="{0D108BD9-81ED-4DB2-BD59-A6C34878D82A}">
                    <a16:rowId xmlns:a16="http://schemas.microsoft.com/office/drawing/2014/main" val="3843294896"/>
                  </a:ext>
                </a:extLst>
              </a:tr>
            </a:tbl>
          </a:graphicData>
        </a:graphic>
      </p:graphicFrame>
      <p:sp>
        <p:nvSpPr>
          <p:cNvPr id="7" name="TextBox 6">
            <a:extLst>
              <a:ext uri="{FF2B5EF4-FFF2-40B4-BE49-F238E27FC236}">
                <a16:creationId xmlns:a16="http://schemas.microsoft.com/office/drawing/2014/main" id="{F86902BB-B585-66AE-8EC3-3CDCA5B23636}"/>
              </a:ext>
            </a:extLst>
          </p:cNvPr>
          <p:cNvSpPr txBox="1"/>
          <p:nvPr/>
        </p:nvSpPr>
        <p:spPr>
          <a:xfrm>
            <a:off x="576209" y="3846583"/>
            <a:ext cx="11218628" cy="2403863"/>
          </a:xfrm>
          <a:prstGeom prst="rect">
            <a:avLst/>
          </a:prstGeom>
          <a:noFill/>
        </p:spPr>
        <p:txBody>
          <a:bodyPr wrap="square">
            <a:spAutoFit/>
          </a:bodyPr>
          <a:lstStyle/>
          <a:p>
            <a:pPr marL="6350" indent="-6350">
              <a:lnSpc>
                <a:spcPct val="200000"/>
              </a:lnSpc>
              <a:spcAft>
                <a:spcPts val="45"/>
              </a:spcAft>
            </a:pPr>
            <a:r>
              <a:rPr lang="en-GB" sz="1800" dirty="0">
                <a:solidFill>
                  <a:srgbClr val="000000"/>
                </a:solidFill>
                <a:effectLst/>
                <a:latin typeface="Calibri" panose="020F0502020204030204" pitchFamily="34" charset="0"/>
                <a:ea typeface="Calibri" panose="020F0502020204030204" pitchFamily="34" charset="0"/>
              </a:rPr>
              <a:t>The basis of these targets are:</a:t>
            </a:r>
            <a:br>
              <a:rPr lang="en-GB" sz="1050" dirty="0">
                <a:solidFill>
                  <a:srgbClr val="000000"/>
                </a:solidFill>
                <a:latin typeface="Calibri" panose="020F0502020204030204" pitchFamily="34" charset="0"/>
                <a:ea typeface="Calibri" panose="020F0502020204030204" pitchFamily="34" charset="0"/>
              </a:rPr>
            </a:br>
            <a:r>
              <a:rPr lang="en-GB" sz="1800" b="1" dirty="0">
                <a:solidFill>
                  <a:srgbClr val="4472C4"/>
                </a:solidFill>
                <a:effectLst/>
                <a:latin typeface="Calibri" panose="020F0502020204030204" pitchFamily="34" charset="0"/>
                <a:ea typeface="Calibri" panose="020F0502020204030204" pitchFamily="34" charset="0"/>
              </a:rPr>
              <a:t>Sales</a:t>
            </a:r>
            <a:r>
              <a:rPr lang="en-GB" sz="1800" dirty="0">
                <a:solidFill>
                  <a:srgbClr val="4472C4"/>
                </a:solidFill>
                <a:effectLst/>
                <a:latin typeface="Calibri" panose="020F0502020204030204" pitchFamily="34" charset="0"/>
                <a:ea typeface="Calibri" panose="020F0502020204030204" pitchFamily="34" charset="0"/>
              </a:rPr>
              <a:t> – </a:t>
            </a:r>
            <a:r>
              <a:rPr lang="en-GB" sz="1800" dirty="0">
                <a:solidFill>
                  <a:srgbClr val="000000"/>
                </a:solidFill>
                <a:effectLst/>
                <a:latin typeface="Calibri" panose="020F0502020204030204" pitchFamily="34" charset="0"/>
                <a:ea typeface="Calibri" panose="020F0502020204030204" pitchFamily="34" charset="0"/>
              </a:rPr>
              <a:t>Total value of sales per week.</a:t>
            </a:r>
          </a:p>
          <a:p>
            <a:pPr marL="6350" marR="993140" indent="-6350">
              <a:lnSpc>
                <a:spcPct val="150000"/>
              </a:lnSpc>
              <a:spcAft>
                <a:spcPts val="45"/>
              </a:spcAft>
            </a:pPr>
            <a:r>
              <a:rPr lang="en-GB" sz="1800" b="1" dirty="0">
                <a:solidFill>
                  <a:srgbClr val="4472C4"/>
                </a:solidFill>
                <a:effectLst/>
                <a:latin typeface="Calibri" panose="020F0502020204030204" pitchFamily="34" charset="0"/>
                <a:ea typeface="Calibri" panose="020F0502020204030204" pitchFamily="34" charset="0"/>
              </a:rPr>
              <a:t>Customer services</a:t>
            </a:r>
            <a:r>
              <a:rPr lang="en-GB" sz="1800" dirty="0">
                <a:solidFill>
                  <a:srgbClr val="4472C4"/>
                </a:solidFill>
                <a:effectLst/>
                <a:latin typeface="Calibri" panose="020F0502020204030204" pitchFamily="34" charset="0"/>
                <a:ea typeface="Calibri" panose="020F0502020204030204" pitchFamily="34" charset="0"/>
              </a:rPr>
              <a:t> </a:t>
            </a:r>
            <a:r>
              <a:rPr lang="en-GB" sz="1800" dirty="0">
                <a:solidFill>
                  <a:srgbClr val="000000"/>
                </a:solidFill>
                <a:effectLst/>
                <a:latin typeface="Calibri" panose="020F0502020204030204" pitchFamily="34" charset="0"/>
                <a:ea typeface="Calibri" panose="020F0502020204030204" pitchFamily="34" charset="0"/>
              </a:rPr>
              <a:t>– Average call handling times and value of upselling completed </a:t>
            </a:r>
            <a:br>
              <a:rPr lang="en-GB" sz="1800" dirty="0">
                <a:solidFill>
                  <a:srgbClr val="000000"/>
                </a:solidFill>
                <a:effectLst/>
                <a:latin typeface="Calibri" panose="020F0502020204030204" pitchFamily="34" charset="0"/>
                <a:ea typeface="Calibri" panose="020F0502020204030204" pitchFamily="34" charset="0"/>
              </a:rPr>
            </a:br>
            <a:r>
              <a:rPr lang="en-GB" sz="1800" b="1" dirty="0">
                <a:solidFill>
                  <a:srgbClr val="4472C4"/>
                </a:solidFill>
                <a:effectLst/>
                <a:latin typeface="Calibri" panose="020F0502020204030204" pitchFamily="34" charset="0"/>
                <a:ea typeface="Calibri" panose="020F0502020204030204" pitchFamily="34" charset="0"/>
              </a:rPr>
              <a:t>Marketing</a:t>
            </a:r>
            <a:r>
              <a:rPr lang="en-GB" sz="1800" dirty="0">
                <a:solidFill>
                  <a:srgbClr val="000000"/>
                </a:solidFill>
                <a:effectLst/>
                <a:latin typeface="Calibri" panose="020F0502020204030204" pitchFamily="34" charset="0"/>
                <a:ea typeface="Calibri" panose="020F0502020204030204" pitchFamily="34" charset="0"/>
              </a:rPr>
              <a:t> – Customer retention and repetition and increasing website traffic. </a:t>
            </a:r>
          </a:p>
          <a:p>
            <a:pPr marL="6350" indent="-6350">
              <a:lnSpc>
                <a:spcPct val="150000"/>
              </a:lnSpc>
              <a:spcAft>
                <a:spcPts val="45"/>
              </a:spcAft>
            </a:pPr>
            <a:r>
              <a:rPr lang="en-GB" sz="1800" b="1" dirty="0">
                <a:solidFill>
                  <a:srgbClr val="4472C4"/>
                </a:solidFill>
                <a:effectLst/>
                <a:latin typeface="Calibri" panose="020F0502020204030204" pitchFamily="34" charset="0"/>
                <a:ea typeface="Calibri" panose="020F0502020204030204" pitchFamily="34" charset="0"/>
              </a:rPr>
              <a:t>Manufacturing</a:t>
            </a:r>
            <a:r>
              <a:rPr lang="en-GB" sz="1800" b="1" dirty="0">
                <a:solidFill>
                  <a:srgbClr val="000000"/>
                </a:solidFill>
                <a:effectLst/>
                <a:latin typeface="Calibri" panose="020F0502020204030204" pitchFamily="34" charset="0"/>
                <a:ea typeface="Calibri" panose="020F0502020204030204" pitchFamily="34" charset="0"/>
              </a:rPr>
              <a:t> </a:t>
            </a:r>
            <a:r>
              <a:rPr lang="en-GB" sz="1800" dirty="0">
                <a:solidFill>
                  <a:srgbClr val="000000"/>
                </a:solidFill>
                <a:effectLst/>
                <a:latin typeface="Calibri" panose="020F0502020204030204" pitchFamily="34" charset="0"/>
                <a:ea typeface="Calibri" panose="020F0502020204030204" pitchFamily="34" charset="0"/>
              </a:rPr>
              <a:t>– Number of completed on time builds per month and less than one manufacturing defect per month.</a:t>
            </a:r>
          </a:p>
        </p:txBody>
      </p:sp>
    </p:spTree>
    <p:extLst>
      <p:ext uri="{BB962C8B-B14F-4D97-AF65-F5344CB8AC3E}">
        <p14:creationId xmlns:p14="http://schemas.microsoft.com/office/powerpoint/2010/main" val="2408955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AD6BFB-A622-597A-E411-E9142A57F22A}"/>
              </a:ext>
            </a:extLst>
          </p:cNvPr>
          <p:cNvPicPr/>
          <p:nvPr/>
        </p:nvPicPr>
        <p:blipFill rotWithShape="1">
          <a:blip r:embed="rId2"/>
          <a:srcRect/>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85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61D8BEC-E5A3-2878-9FA8-B01BA8A1FDF0}"/>
              </a:ext>
            </a:extLst>
          </p:cNvPr>
          <p:cNvSpPr/>
          <p:nvPr/>
        </p:nvSpPr>
        <p:spPr>
          <a:xfrm>
            <a:off x="523875" y="425950"/>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800"/>
              </a:spcAft>
            </a:pPr>
            <a:r>
              <a:rPr lang="en-GB" sz="3600" dirty="0">
                <a:solidFill>
                  <a:schemeClr val="tx1">
                    <a:lumMod val="85000"/>
                    <a:lumOff val="15000"/>
                  </a:schemeClr>
                </a:solidFill>
                <a:effectLst/>
                <a:latin typeface="+mj-lt"/>
                <a:ea typeface="+mj-ea"/>
                <a:cs typeface="+mj-cs"/>
              </a:rPr>
              <a:t>Analysis </a:t>
            </a:r>
            <a:endParaRPr lang="en-US" sz="3600" dirty="0">
              <a:solidFill>
                <a:schemeClr val="tx1">
                  <a:lumMod val="85000"/>
                  <a:lumOff val="15000"/>
                </a:schemeClr>
              </a:solidFill>
              <a:effectLst/>
              <a:latin typeface="+mj-lt"/>
              <a:ea typeface="+mj-ea"/>
              <a:cs typeface="+mj-cs"/>
            </a:endParaRP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5069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4356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BECB0DE9-4F87-FB52-93AE-2227884716C6}"/>
              </a:ext>
            </a:extLst>
          </p:cNvPr>
          <p:cNvSpPr/>
          <p:nvPr/>
        </p:nvSpPr>
        <p:spPr>
          <a:xfrm>
            <a:off x="874059" y="1459984"/>
            <a:ext cx="10805886" cy="5181595"/>
          </a:xfrm>
          <a:prstGeom prst="roundRect">
            <a:avLst>
              <a:gd name="adj" fmla="val 1385"/>
            </a:avLst>
          </a:prstGeom>
          <a:solidFill>
            <a:srgbClr val="FAFCFD">
              <a:alpha val="8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E0B1B141-4E4D-15B2-6807-0C1412236821}"/>
              </a:ext>
            </a:extLst>
          </p:cNvPr>
          <p:cNvSpPr txBox="1"/>
          <p:nvPr/>
        </p:nvSpPr>
        <p:spPr>
          <a:xfrm>
            <a:off x="2409825" y="1765931"/>
            <a:ext cx="7915275" cy="375552"/>
          </a:xfrm>
          <a:prstGeom prst="rect">
            <a:avLst/>
          </a:prstGeom>
          <a:noFill/>
        </p:spPr>
        <p:txBody>
          <a:bodyPr wrap="square">
            <a:spAutoFit/>
          </a:bodyPr>
          <a:lstStyle/>
          <a:p>
            <a:pPr>
              <a:lnSpc>
                <a:spcPct val="107000"/>
              </a:lnSpc>
              <a:spcAft>
                <a:spcPts val="800"/>
              </a:spcAft>
            </a:pPr>
            <a:r>
              <a:rPr lang="en-GB" i="0" dirty="0">
                <a:solidFill>
                  <a:schemeClr val="bg2">
                    <a:lumMod val="25000"/>
                  </a:schemeClr>
                </a:solidFill>
                <a:effectLst/>
              </a:rPr>
              <a:t>In the chart below, we can see the number of employees per department.</a:t>
            </a:r>
            <a:endParaRPr lang="en-GB" sz="900" dirty="0">
              <a:solidFill>
                <a:schemeClr val="bg2">
                  <a:lumMod val="25000"/>
                </a:schemeClr>
              </a:solidFill>
              <a:effectLst/>
              <a:ea typeface="Calibri" panose="020F0502020204030204" pitchFamily="34" charset="0"/>
            </a:endParaRPr>
          </a:p>
        </p:txBody>
      </p:sp>
      <p:graphicFrame>
        <p:nvGraphicFramePr>
          <p:cNvPr id="11" name="Chart 10">
            <a:extLst>
              <a:ext uri="{FF2B5EF4-FFF2-40B4-BE49-F238E27FC236}">
                <a16:creationId xmlns:a16="http://schemas.microsoft.com/office/drawing/2014/main" id="{9E490C9E-E210-3707-B5F5-E63943F1C1B8}"/>
              </a:ext>
            </a:extLst>
          </p:cNvPr>
          <p:cNvGraphicFramePr>
            <a:graphicFrameLocks/>
          </p:cNvGraphicFramePr>
          <p:nvPr>
            <p:extLst>
              <p:ext uri="{D42A27DB-BD31-4B8C-83A1-F6EECF244321}">
                <p14:modId xmlns:p14="http://schemas.microsoft.com/office/powerpoint/2010/main" val="245957720"/>
              </p:ext>
            </p:extLst>
          </p:nvPr>
        </p:nvGraphicFramePr>
        <p:xfrm>
          <a:off x="2065111" y="2247899"/>
          <a:ext cx="8650515" cy="425940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371224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AD6BFB-A622-597A-E411-E9142A57F22A}"/>
              </a:ext>
            </a:extLst>
          </p:cNvPr>
          <p:cNvPicPr/>
          <p:nvPr/>
        </p:nvPicPr>
        <p:blipFill rotWithShape="1">
          <a:blip r:embed="rId2"/>
          <a:srcRect/>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85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61D8BEC-E5A3-2878-9FA8-B01BA8A1FDF0}"/>
              </a:ext>
            </a:extLst>
          </p:cNvPr>
          <p:cNvSpPr/>
          <p:nvPr/>
        </p:nvSpPr>
        <p:spPr>
          <a:xfrm>
            <a:off x="523875" y="425950"/>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800"/>
              </a:spcAft>
            </a:pPr>
            <a:r>
              <a:rPr lang="en-US" sz="3600" spc="630" dirty="0">
                <a:solidFill>
                  <a:schemeClr val="tx1">
                    <a:lumMod val="85000"/>
                    <a:lumOff val="15000"/>
                  </a:schemeClr>
                </a:solidFill>
                <a:effectLst/>
                <a:latin typeface="+mj-lt"/>
                <a:ea typeface="+mj-ea"/>
                <a:cs typeface="+mj-cs"/>
              </a:rPr>
              <a:t> </a:t>
            </a:r>
            <a:r>
              <a:rPr lang="en-US" sz="3600" dirty="0">
                <a:solidFill>
                  <a:schemeClr val="tx1">
                    <a:lumMod val="85000"/>
                    <a:lumOff val="15000"/>
                  </a:schemeClr>
                </a:solidFill>
                <a:effectLst/>
                <a:latin typeface="+mj-lt"/>
                <a:ea typeface="+mj-ea"/>
                <a:cs typeface="+mj-cs"/>
              </a:rPr>
              <a:t>Targets</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5069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4356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BECB0DE9-4F87-FB52-93AE-2227884716C6}"/>
              </a:ext>
            </a:extLst>
          </p:cNvPr>
          <p:cNvSpPr/>
          <p:nvPr/>
        </p:nvSpPr>
        <p:spPr>
          <a:xfrm>
            <a:off x="874059" y="1459984"/>
            <a:ext cx="10805886" cy="5181595"/>
          </a:xfrm>
          <a:prstGeom prst="roundRect">
            <a:avLst>
              <a:gd name="adj" fmla="val 1385"/>
            </a:avLst>
          </a:prstGeom>
          <a:solidFill>
            <a:srgbClr val="FAFCFD">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E0B1B141-4E4D-15B2-6807-0C1412236821}"/>
              </a:ext>
            </a:extLst>
          </p:cNvPr>
          <p:cNvSpPr txBox="1"/>
          <p:nvPr/>
        </p:nvSpPr>
        <p:spPr>
          <a:xfrm>
            <a:off x="1462114" y="1882436"/>
            <a:ext cx="9629775" cy="37555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02124"/>
                </a:solidFill>
                <a:effectLst/>
                <a:latin typeface="inherit"/>
              </a:rPr>
              <a:t>The percentage correlation between the features.</a:t>
            </a:r>
            <a:r>
              <a:rPr kumimoji="0" lang="en-US" altLang="en-US" sz="600" b="0" i="0" u="none" strike="noStrike" cap="none" normalizeH="0" baseline="0" dirty="0">
                <a:ln>
                  <a:noFill/>
                </a:ln>
                <a:solidFill>
                  <a:schemeClr val="tx1"/>
                </a:solidFill>
                <a:effectLst/>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graphicFrame>
        <p:nvGraphicFramePr>
          <p:cNvPr id="13" name="Chart 12">
            <a:extLst>
              <a:ext uri="{FF2B5EF4-FFF2-40B4-BE49-F238E27FC236}">
                <a16:creationId xmlns:a16="http://schemas.microsoft.com/office/drawing/2014/main" id="{2C270329-09A0-502E-AE4E-9FAF554E1C6E}"/>
              </a:ext>
            </a:extLst>
          </p:cNvPr>
          <p:cNvGraphicFramePr>
            <a:graphicFrameLocks/>
          </p:cNvGraphicFramePr>
          <p:nvPr>
            <p:extLst>
              <p:ext uri="{D42A27DB-BD31-4B8C-83A1-F6EECF244321}">
                <p14:modId xmlns:p14="http://schemas.microsoft.com/office/powerpoint/2010/main" val="135678112"/>
              </p:ext>
            </p:extLst>
          </p:nvPr>
        </p:nvGraphicFramePr>
        <p:xfrm>
          <a:off x="992607" y="2711417"/>
          <a:ext cx="3672114" cy="252733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Chart 14">
            <a:extLst>
              <a:ext uri="{FF2B5EF4-FFF2-40B4-BE49-F238E27FC236}">
                <a16:creationId xmlns:a16="http://schemas.microsoft.com/office/drawing/2014/main" id="{0724711A-E955-29A4-DD7A-EAC43EAFA86D}"/>
              </a:ext>
            </a:extLst>
          </p:cNvPr>
          <p:cNvGraphicFramePr>
            <a:graphicFrameLocks/>
          </p:cNvGraphicFramePr>
          <p:nvPr>
            <p:extLst>
              <p:ext uri="{D42A27DB-BD31-4B8C-83A1-F6EECF244321}">
                <p14:modId xmlns:p14="http://schemas.microsoft.com/office/powerpoint/2010/main" val="2450612123"/>
              </p:ext>
            </p:extLst>
          </p:nvPr>
        </p:nvGraphicFramePr>
        <p:xfrm>
          <a:off x="4667252" y="2711417"/>
          <a:ext cx="3534937" cy="252733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 name="Chart 1">
            <a:extLst>
              <a:ext uri="{FF2B5EF4-FFF2-40B4-BE49-F238E27FC236}">
                <a16:creationId xmlns:a16="http://schemas.microsoft.com/office/drawing/2014/main" id="{23D7FBF4-A54B-4AF1-ADCC-CCE89372265B}"/>
              </a:ext>
            </a:extLst>
          </p:cNvPr>
          <p:cNvGraphicFramePr>
            <a:graphicFrameLocks/>
          </p:cNvGraphicFramePr>
          <p:nvPr>
            <p:extLst>
              <p:ext uri="{D42A27DB-BD31-4B8C-83A1-F6EECF244321}">
                <p14:modId xmlns:p14="http://schemas.microsoft.com/office/powerpoint/2010/main" val="4168990686"/>
              </p:ext>
            </p:extLst>
          </p:nvPr>
        </p:nvGraphicFramePr>
        <p:xfrm>
          <a:off x="7914115" y="2711417"/>
          <a:ext cx="3765830" cy="2527333"/>
        </p:xfrm>
        <a:graphic>
          <a:graphicData uri="http://schemas.openxmlformats.org/drawingml/2006/chart">
            <c:chart xmlns:c="http://schemas.openxmlformats.org/drawingml/2006/chart" xmlns:r="http://schemas.openxmlformats.org/officeDocument/2006/relationships" r:id="rId5"/>
          </a:graphicData>
        </a:graphic>
      </p:graphicFrame>
      <p:sp>
        <p:nvSpPr>
          <p:cNvPr id="6" name="TextBox 5">
            <a:extLst>
              <a:ext uri="{FF2B5EF4-FFF2-40B4-BE49-F238E27FC236}">
                <a16:creationId xmlns:a16="http://schemas.microsoft.com/office/drawing/2014/main" id="{9812A01F-2A3A-FFD2-C65B-5EE20CEF494F}"/>
              </a:ext>
            </a:extLst>
          </p:cNvPr>
          <p:cNvSpPr txBox="1"/>
          <p:nvPr/>
        </p:nvSpPr>
        <p:spPr>
          <a:xfrm>
            <a:off x="1227360" y="5283863"/>
            <a:ext cx="3202607" cy="671915"/>
          </a:xfrm>
          <a:prstGeom prst="rect">
            <a:avLst/>
          </a:prstGeom>
          <a:noFill/>
        </p:spPr>
        <p:txBody>
          <a:bodyPr wrap="square">
            <a:spAutoFit/>
          </a:bodyPr>
          <a:lstStyle/>
          <a:p>
            <a:pPr>
              <a:lnSpc>
                <a:spcPct val="107000"/>
              </a:lnSpc>
              <a:spcAft>
                <a:spcPts val="800"/>
              </a:spcAft>
            </a:pPr>
            <a:r>
              <a:rPr lang="en-GB" spc="105" dirty="0">
                <a:solidFill>
                  <a:schemeClr val="accent1"/>
                </a:solidFill>
                <a:latin typeface="Calibri" panose="020F0502020204030204" pitchFamily="34" charset="0"/>
                <a:ea typeface="Calibri" panose="020F0502020204030204" pitchFamily="34" charset="0"/>
              </a:rPr>
              <a:t>• </a:t>
            </a:r>
            <a:r>
              <a:rPr lang="en-GB" sz="1800" b="1" spc="105" dirty="0">
                <a:solidFill>
                  <a:schemeClr val="accent1"/>
                </a:solidFill>
                <a:effectLst/>
                <a:latin typeface="Calibri" panose="020F0502020204030204" pitchFamily="34" charset="0"/>
                <a:ea typeface="Calibri" panose="020F0502020204030204" pitchFamily="34" charset="0"/>
              </a:rPr>
              <a:t>Sales</a:t>
            </a:r>
            <a:r>
              <a:rPr lang="en-GB" sz="1800" spc="105" dirty="0">
                <a:solidFill>
                  <a:srgbClr val="000000"/>
                </a:solidFill>
                <a:effectLst/>
                <a:latin typeface="Calibri" panose="020F0502020204030204" pitchFamily="34" charset="0"/>
                <a:ea typeface="Calibri" panose="020F0502020204030204" pitchFamily="34" charset="0"/>
              </a:rPr>
              <a:t> has the highest rate of exceeds.</a:t>
            </a:r>
            <a:endParaRPr lang="en-GB" sz="900" dirty="0">
              <a:solidFill>
                <a:srgbClr val="000000"/>
              </a:solidFill>
              <a:effectLst/>
              <a:latin typeface="Calibri" panose="020F0502020204030204" pitchFamily="34" charset="0"/>
              <a:ea typeface="Calibri" panose="020F0502020204030204" pitchFamily="34" charset="0"/>
            </a:endParaRPr>
          </a:p>
        </p:txBody>
      </p:sp>
      <p:sp>
        <p:nvSpPr>
          <p:cNvPr id="16" name="TextBox 15">
            <a:extLst>
              <a:ext uri="{FF2B5EF4-FFF2-40B4-BE49-F238E27FC236}">
                <a16:creationId xmlns:a16="http://schemas.microsoft.com/office/drawing/2014/main" id="{0FA41394-F26D-DCF1-45E4-91278C609E66}"/>
              </a:ext>
            </a:extLst>
          </p:cNvPr>
          <p:cNvSpPr txBox="1"/>
          <p:nvPr/>
        </p:nvSpPr>
        <p:spPr>
          <a:xfrm>
            <a:off x="4675697" y="5293388"/>
            <a:ext cx="3202607" cy="671915"/>
          </a:xfrm>
          <a:prstGeom prst="rect">
            <a:avLst/>
          </a:prstGeom>
          <a:noFill/>
        </p:spPr>
        <p:txBody>
          <a:bodyPr wrap="square">
            <a:spAutoFit/>
          </a:bodyPr>
          <a:lstStyle/>
          <a:p>
            <a:pPr>
              <a:lnSpc>
                <a:spcPct val="107000"/>
              </a:lnSpc>
              <a:spcAft>
                <a:spcPts val="800"/>
              </a:spcAft>
            </a:pPr>
            <a:r>
              <a:rPr lang="en-GB" spc="105" dirty="0">
                <a:solidFill>
                  <a:schemeClr val="accent1"/>
                </a:solidFill>
                <a:latin typeface="Calibri" panose="020F0502020204030204" pitchFamily="34" charset="0"/>
                <a:ea typeface="Calibri" panose="020F0502020204030204" pitchFamily="34" charset="0"/>
              </a:rPr>
              <a:t>• </a:t>
            </a:r>
            <a:r>
              <a:rPr lang="en-GB" sz="1800" b="1" dirty="0">
                <a:solidFill>
                  <a:srgbClr val="4472C4"/>
                </a:solidFill>
                <a:effectLst/>
                <a:latin typeface="Calibri" panose="020F0502020204030204" pitchFamily="34" charset="0"/>
                <a:ea typeface="Calibri" panose="020F0502020204030204" pitchFamily="34" charset="0"/>
              </a:rPr>
              <a:t>Marketing</a:t>
            </a:r>
            <a:r>
              <a:rPr lang="en-GB" sz="1800" spc="105" dirty="0">
                <a:solidFill>
                  <a:srgbClr val="000000"/>
                </a:solidFill>
                <a:effectLst/>
                <a:latin typeface="Calibri" panose="020F0502020204030204" pitchFamily="34" charset="0"/>
                <a:ea typeface="Calibri" panose="020F0502020204030204" pitchFamily="34" charset="0"/>
              </a:rPr>
              <a:t> has not demonstrated its efforts</a:t>
            </a:r>
            <a:endParaRPr lang="en-GB" sz="900" dirty="0">
              <a:solidFill>
                <a:srgbClr val="000000"/>
              </a:solidFill>
              <a:effectLst/>
              <a:latin typeface="Calibri" panose="020F0502020204030204" pitchFamily="34" charset="0"/>
              <a:ea typeface="Calibri" panose="020F0502020204030204" pitchFamily="34" charset="0"/>
            </a:endParaRPr>
          </a:p>
        </p:txBody>
      </p:sp>
      <p:sp>
        <p:nvSpPr>
          <p:cNvPr id="17" name="TextBox 16">
            <a:extLst>
              <a:ext uri="{FF2B5EF4-FFF2-40B4-BE49-F238E27FC236}">
                <a16:creationId xmlns:a16="http://schemas.microsoft.com/office/drawing/2014/main" id="{3C33C480-AF50-1D81-8F11-DB480B423E5D}"/>
              </a:ext>
            </a:extLst>
          </p:cNvPr>
          <p:cNvSpPr txBox="1"/>
          <p:nvPr/>
        </p:nvSpPr>
        <p:spPr>
          <a:xfrm>
            <a:off x="7914115" y="5283863"/>
            <a:ext cx="3765830" cy="671915"/>
          </a:xfrm>
          <a:prstGeom prst="rect">
            <a:avLst/>
          </a:prstGeom>
          <a:noFill/>
        </p:spPr>
        <p:txBody>
          <a:bodyPr wrap="square">
            <a:spAutoFit/>
          </a:bodyPr>
          <a:lstStyle/>
          <a:p>
            <a:pPr>
              <a:lnSpc>
                <a:spcPct val="107000"/>
              </a:lnSpc>
              <a:spcAft>
                <a:spcPts val="800"/>
              </a:spcAft>
            </a:pPr>
            <a:r>
              <a:rPr lang="en-GB" spc="105" dirty="0">
                <a:solidFill>
                  <a:schemeClr val="accent1"/>
                </a:solidFill>
                <a:latin typeface="Calibri" panose="020F0502020204030204" pitchFamily="34" charset="0"/>
                <a:ea typeface="Calibri" panose="020F0502020204030204" pitchFamily="34" charset="0"/>
              </a:rPr>
              <a:t>• </a:t>
            </a:r>
            <a:r>
              <a:rPr lang="en-GB" sz="1800" b="1" spc="105" dirty="0">
                <a:solidFill>
                  <a:schemeClr val="accent1"/>
                </a:solidFill>
                <a:effectLst/>
                <a:latin typeface="Calibri" panose="020F0502020204030204" pitchFamily="34" charset="0"/>
                <a:ea typeface="Calibri" panose="020F0502020204030204" pitchFamily="34" charset="0"/>
              </a:rPr>
              <a:t>Custome</a:t>
            </a:r>
            <a:r>
              <a:rPr lang="en-GB" b="1" spc="105" dirty="0">
                <a:solidFill>
                  <a:schemeClr val="accent1"/>
                </a:solidFill>
                <a:latin typeface="Calibri" panose="020F0502020204030204" pitchFamily="34" charset="0"/>
                <a:ea typeface="Calibri" panose="020F0502020204030204" pitchFamily="34" charset="0"/>
              </a:rPr>
              <a:t>r Services</a:t>
            </a:r>
            <a:r>
              <a:rPr lang="en-GB" sz="1800" spc="105" dirty="0">
                <a:solidFill>
                  <a:srgbClr val="000000"/>
                </a:solidFill>
                <a:effectLst/>
                <a:latin typeface="Calibri" panose="020F0502020204030204" pitchFamily="34" charset="0"/>
                <a:ea typeface="Calibri" panose="020F0502020204030204" pitchFamily="34" charset="0"/>
              </a:rPr>
              <a:t> has the highest rate of under-performing.</a:t>
            </a:r>
            <a:endParaRPr lang="en-GB" sz="900" dirty="0">
              <a:solidFill>
                <a:srgbClr val="000000"/>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23454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People shaking hands">
            <a:extLst>
              <a:ext uri="{FF2B5EF4-FFF2-40B4-BE49-F238E27FC236}">
                <a16:creationId xmlns:a16="http://schemas.microsoft.com/office/drawing/2014/main" id="{D93E82B2-AE47-CD4F-F30F-21C8107A8E5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1515" r="11513" b="-1"/>
          <a:stretch/>
        </p:blipFill>
        <p:spPr>
          <a:xfrm>
            <a:off x="4233929" y="-71428"/>
            <a:ext cx="7908098" cy="6857992"/>
          </a:xfrm>
          <a:prstGeom prst="rect">
            <a:avLst/>
          </a:prstGeom>
        </p:spPr>
      </p:pic>
      <p:sp>
        <p:nvSpPr>
          <p:cNvPr id="24" name="Rectangle 23">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5CECA3-FB3B-8559-7C1C-4ABC9313513E}"/>
              </a:ext>
            </a:extLst>
          </p:cNvPr>
          <p:cNvSpPr>
            <a:spLocks noGrp="1"/>
          </p:cNvSpPr>
          <p:nvPr>
            <p:ph type="title"/>
          </p:nvPr>
        </p:nvSpPr>
        <p:spPr>
          <a:xfrm>
            <a:off x="2982022" y="421880"/>
            <a:ext cx="5429063" cy="846931"/>
          </a:xfrm>
        </p:spPr>
        <p:txBody>
          <a:bodyPr vert="horz" lIns="91440" tIns="45720" rIns="91440" bIns="45720" rtlCol="0" anchor="b">
            <a:normAutofit fontScale="90000"/>
          </a:bodyPr>
          <a:lstStyle/>
          <a:p>
            <a:r>
              <a:rPr lang="en-US" sz="5000" b="1" dirty="0">
                <a:solidFill>
                  <a:schemeClr val="bg1"/>
                </a:solidFill>
                <a:latin typeface="Arial Black" panose="020B0A04020102020204" pitchFamily="34" charset="0"/>
              </a:rPr>
              <a:t>The Sales Team</a:t>
            </a:r>
          </a:p>
        </p:txBody>
      </p:sp>
      <p:cxnSp>
        <p:nvCxnSpPr>
          <p:cNvPr id="26" name="Straight Connector 25">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9" name="Chart 8">
            <a:extLst>
              <a:ext uri="{FF2B5EF4-FFF2-40B4-BE49-F238E27FC236}">
                <a16:creationId xmlns:a16="http://schemas.microsoft.com/office/drawing/2014/main" id="{A9088B0C-05E2-CF01-C94B-1671646739CD}"/>
              </a:ext>
            </a:extLst>
          </p:cNvPr>
          <p:cNvGraphicFramePr>
            <a:graphicFrameLocks/>
          </p:cNvGraphicFramePr>
          <p:nvPr>
            <p:extLst>
              <p:ext uri="{D42A27DB-BD31-4B8C-83A1-F6EECF244321}">
                <p14:modId xmlns:p14="http://schemas.microsoft.com/office/powerpoint/2010/main" val="3722390744"/>
              </p:ext>
            </p:extLst>
          </p:nvPr>
        </p:nvGraphicFramePr>
        <p:xfrm>
          <a:off x="666937" y="3500432"/>
          <a:ext cx="4630171" cy="3176583"/>
        </p:xfrm>
        <a:graphic>
          <a:graphicData uri="http://schemas.openxmlformats.org/drawingml/2006/chart">
            <c:chart xmlns:c="http://schemas.openxmlformats.org/drawingml/2006/chart" xmlns:r="http://schemas.openxmlformats.org/officeDocument/2006/relationships" r:id="rId3"/>
          </a:graphicData>
        </a:graphic>
      </p:graphicFrame>
      <p:sp>
        <p:nvSpPr>
          <p:cNvPr id="10" name="Title 1">
            <a:extLst>
              <a:ext uri="{FF2B5EF4-FFF2-40B4-BE49-F238E27FC236}">
                <a16:creationId xmlns:a16="http://schemas.microsoft.com/office/drawing/2014/main" id="{C75B2857-1BAC-4751-C8F3-BEF004590B1E}"/>
              </a:ext>
            </a:extLst>
          </p:cNvPr>
          <p:cNvSpPr txBox="1">
            <a:spLocks/>
          </p:cNvSpPr>
          <p:nvPr/>
        </p:nvSpPr>
        <p:spPr>
          <a:xfrm>
            <a:off x="400045" y="1498799"/>
            <a:ext cx="5695950" cy="160972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1800" b="1" dirty="0">
                <a:solidFill>
                  <a:schemeClr val="bg1"/>
                </a:solidFill>
                <a:latin typeface="Arial Black" panose="020B0A04020102020204" pitchFamily="34" charset="0"/>
              </a:rPr>
              <a:t>They rank highest in the expectations of the company, have the lowest percentage of underperforming employees, and have the highest above-average utilisation rates. There needs to be overall improvement in performance in the ‘Maintains’ category. </a:t>
            </a:r>
          </a:p>
        </p:txBody>
      </p:sp>
    </p:spTree>
    <p:extLst>
      <p:ext uri="{BB962C8B-B14F-4D97-AF65-F5344CB8AC3E}">
        <p14:creationId xmlns:p14="http://schemas.microsoft.com/office/powerpoint/2010/main" val="950482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4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Two people wearing headphones using computers">
            <a:extLst>
              <a:ext uri="{FF2B5EF4-FFF2-40B4-BE49-F238E27FC236}">
                <a16:creationId xmlns:a16="http://schemas.microsoft.com/office/drawing/2014/main" id="{D93E82B2-AE47-CD4F-F30F-21C8107A8E50}"/>
              </a:ext>
            </a:extLst>
          </p:cNvPr>
          <p:cNvPicPr>
            <a:picLocks noChangeAspect="1"/>
          </p:cNvPicPr>
          <p:nvPr/>
        </p:nvPicPr>
        <p:blipFill rotWithShape="1">
          <a:blip r:embed="rId2">
            <a:extLst>
              <a:ext uri="{28A0092B-C50C-407E-A947-70E740481C1C}">
                <a14:useLocalDpi xmlns:a14="http://schemas.microsoft.com/office/drawing/2010/main" val="0"/>
              </a:ext>
            </a:extLst>
          </a:blip>
          <a:srcRect l="8520" t="590" r="14564" b="-590"/>
          <a:stretch/>
        </p:blipFill>
        <p:spPr>
          <a:xfrm flipH="1">
            <a:off x="4283902" y="10"/>
            <a:ext cx="7908098" cy="6857992"/>
          </a:xfrm>
          <a:prstGeom prst="rect">
            <a:avLst/>
          </a:prstGeom>
        </p:spPr>
      </p:pic>
      <p:sp>
        <p:nvSpPr>
          <p:cNvPr id="24" name="Rectangle 23">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5CECA3-FB3B-8559-7C1C-4ABC9313513E}"/>
              </a:ext>
            </a:extLst>
          </p:cNvPr>
          <p:cNvSpPr>
            <a:spLocks noGrp="1"/>
          </p:cNvSpPr>
          <p:nvPr>
            <p:ph type="title"/>
          </p:nvPr>
        </p:nvSpPr>
        <p:spPr>
          <a:xfrm>
            <a:off x="666937" y="410369"/>
            <a:ext cx="6962588" cy="675479"/>
          </a:xfrm>
        </p:spPr>
        <p:txBody>
          <a:bodyPr vert="horz" lIns="91440" tIns="45720" rIns="91440" bIns="45720" rtlCol="0" anchor="b">
            <a:normAutofit fontScale="90000"/>
          </a:bodyPr>
          <a:lstStyle/>
          <a:p>
            <a:r>
              <a:rPr lang="en-US" sz="5000" b="1" dirty="0">
                <a:solidFill>
                  <a:schemeClr val="bg1"/>
                </a:solidFill>
                <a:latin typeface="Arial Black" panose="020B0A04020102020204" pitchFamily="34" charset="0"/>
              </a:rPr>
              <a:t>Customer Services</a:t>
            </a:r>
          </a:p>
        </p:txBody>
      </p:sp>
      <p:cxnSp>
        <p:nvCxnSpPr>
          <p:cNvPr id="26" name="Straight Connector 25">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C75B2857-1BAC-4751-C8F3-BEF004590B1E}"/>
              </a:ext>
            </a:extLst>
          </p:cNvPr>
          <p:cNvSpPr txBox="1">
            <a:spLocks/>
          </p:cNvSpPr>
          <p:nvPr/>
        </p:nvSpPr>
        <p:spPr>
          <a:xfrm>
            <a:off x="428626" y="885825"/>
            <a:ext cx="5953124" cy="271462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1800" b="1" dirty="0">
                <a:solidFill>
                  <a:schemeClr val="bg1"/>
                </a:solidFill>
                <a:latin typeface="Arial Black" panose="020B0A04020102020204" pitchFamily="34" charset="0"/>
              </a:rPr>
              <a:t>These are measured by time spent contacting and upselling customers, in which case their performance is the minimum expected by the company. Is this time to talk with customers in an overview really a negative point? It can create good relations between customers and the company.</a:t>
            </a:r>
          </a:p>
        </p:txBody>
      </p:sp>
      <p:graphicFrame>
        <p:nvGraphicFramePr>
          <p:cNvPr id="3" name="Chart 2">
            <a:extLst>
              <a:ext uri="{FF2B5EF4-FFF2-40B4-BE49-F238E27FC236}">
                <a16:creationId xmlns:a16="http://schemas.microsoft.com/office/drawing/2014/main" id="{AC72D749-6A69-48D7-99FB-372C8641CA29}"/>
              </a:ext>
            </a:extLst>
          </p:cNvPr>
          <p:cNvGraphicFramePr>
            <a:graphicFrameLocks/>
          </p:cNvGraphicFramePr>
          <p:nvPr>
            <p:extLst>
              <p:ext uri="{D42A27DB-BD31-4B8C-83A1-F6EECF244321}">
                <p14:modId xmlns:p14="http://schemas.microsoft.com/office/powerpoint/2010/main" val="3763126660"/>
              </p:ext>
            </p:extLst>
          </p:nvPr>
        </p:nvGraphicFramePr>
        <p:xfrm>
          <a:off x="-153314" y="3429001"/>
          <a:ext cx="5315863" cy="346948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28761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4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People in a office discussing work over a laptop">
            <a:extLst>
              <a:ext uri="{FF2B5EF4-FFF2-40B4-BE49-F238E27FC236}">
                <a16:creationId xmlns:a16="http://schemas.microsoft.com/office/drawing/2014/main" id="{D93E82B2-AE47-CD4F-F30F-21C8107A8E50}"/>
              </a:ext>
            </a:extLst>
          </p:cNvPr>
          <p:cNvPicPr>
            <a:picLocks noChangeAspect="1"/>
          </p:cNvPicPr>
          <p:nvPr/>
        </p:nvPicPr>
        <p:blipFill rotWithShape="1">
          <a:blip r:embed="rId2">
            <a:extLst>
              <a:ext uri="{28A0092B-C50C-407E-A947-70E740481C1C}">
                <a14:useLocalDpi xmlns:a14="http://schemas.microsoft.com/office/drawing/2010/main" val="0"/>
              </a:ext>
            </a:extLst>
          </a:blip>
          <a:srcRect l="10012" t="590" r="17636" b="-590"/>
          <a:stretch/>
        </p:blipFill>
        <p:spPr>
          <a:xfrm flipH="1">
            <a:off x="4283902" y="10"/>
            <a:ext cx="7908098" cy="6857992"/>
          </a:xfrm>
          <a:prstGeom prst="rect">
            <a:avLst/>
          </a:prstGeom>
        </p:spPr>
      </p:pic>
      <p:sp>
        <p:nvSpPr>
          <p:cNvPr id="24" name="Rectangle 23">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5CECA3-FB3B-8559-7C1C-4ABC9313513E}"/>
              </a:ext>
            </a:extLst>
          </p:cNvPr>
          <p:cNvSpPr>
            <a:spLocks noGrp="1"/>
          </p:cNvSpPr>
          <p:nvPr>
            <p:ph type="title"/>
          </p:nvPr>
        </p:nvSpPr>
        <p:spPr>
          <a:xfrm>
            <a:off x="666937" y="410369"/>
            <a:ext cx="6962588" cy="675479"/>
          </a:xfrm>
        </p:spPr>
        <p:txBody>
          <a:bodyPr vert="horz" lIns="91440" tIns="45720" rIns="91440" bIns="45720" rtlCol="0" anchor="b">
            <a:normAutofit fontScale="90000"/>
          </a:bodyPr>
          <a:lstStyle/>
          <a:p>
            <a:r>
              <a:rPr lang="en-US" sz="5000" b="1" dirty="0">
                <a:solidFill>
                  <a:schemeClr val="bg1"/>
                </a:solidFill>
                <a:latin typeface="Arial Black" panose="020B0A04020102020204" pitchFamily="34" charset="0"/>
              </a:rPr>
              <a:t>Marketing</a:t>
            </a:r>
          </a:p>
        </p:txBody>
      </p:sp>
      <p:cxnSp>
        <p:nvCxnSpPr>
          <p:cNvPr id="26" name="Straight Connector 25">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C75B2857-1BAC-4751-C8F3-BEF004590B1E}"/>
              </a:ext>
            </a:extLst>
          </p:cNvPr>
          <p:cNvSpPr txBox="1">
            <a:spLocks/>
          </p:cNvSpPr>
          <p:nvPr/>
        </p:nvSpPr>
        <p:spPr>
          <a:xfrm>
            <a:off x="428626" y="1247777"/>
            <a:ext cx="5838824" cy="2352671"/>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1800" b="1" dirty="0">
                <a:solidFill>
                  <a:schemeClr val="bg1"/>
                </a:solidFill>
                <a:latin typeface="Arial Black" panose="020B0A04020102020204" pitchFamily="34" charset="0"/>
              </a:rPr>
              <a:t>     Their goals are customer retention and repeat as well as increasing website traffic. With a team of only two employees, they have maintained their performance in levels the company expects. How can we attract more of these kinds of people?</a:t>
            </a:r>
          </a:p>
        </p:txBody>
      </p:sp>
      <p:graphicFrame>
        <p:nvGraphicFramePr>
          <p:cNvPr id="4" name="Chart 3">
            <a:extLst>
              <a:ext uri="{FF2B5EF4-FFF2-40B4-BE49-F238E27FC236}">
                <a16:creationId xmlns:a16="http://schemas.microsoft.com/office/drawing/2014/main" id="{90FECAEE-1B9C-4AEC-9131-FC797045EDAF}"/>
              </a:ext>
            </a:extLst>
          </p:cNvPr>
          <p:cNvGraphicFramePr>
            <a:graphicFrameLocks/>
          </p:cNvGraphicFramePr>
          <p:nvPr>
            <p:extLst>
              <p:ext uri="{D42A27DB-BD31-4B8C-83A1-F6EECF244321}">
                <p14:modId xmlns:p14="http://schemas.microsoft.com/office/powerpoint/2010/main" val="628362717"/>
              </p:ext>
            </p:extLst>
          </p:nvPr>
        </p:nvGraphicFramePr>
        <p:xfrm>
          <a:off x="-214996" y="3354950"/>
          <a:ext cx="5142521" cy="354353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81471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4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13A39842-A837-5D05-F2FE-91C7584968AC}"/>
              </a:ext>
            </a:extLst>
          </p:cNvPr>
          <p:cNvPicPr>
            <a:picLocks noChangeAspect="1"/>
          </p:cNvPicPr>
          <p:nvPr/>
        </p:nvPicPr>
        <p:blipFill rotWithShape="1">
          <a:blip r:embed="rId2">
            <a:extLst>
              <a:ext uri="{28A0092B-C50C-407E-A947-70E740481C1C}">
                <a14:useLocalDpi xmlns:a14="http://schemas.microsoft.com/office/drawing/2010/main" val="0"/>
              </a:ext>
            </a:extLst>
          </a:blip>
          <a:srcRect l="33789"/>
          <a:stretch/>
        </p:blipFill>
        <p:spPr>
          <a:xfrm>
            <a:off x="3886200" y="0"/>
            <a:ext cx="8305800" cy="6857999"/>
          </a:xfrm>
          <a:prstGeom prst="rect">
            <a:avLst/>
          </a:prstGeom>
        </p:spPr>
      </p:pic>
      <p:sp>
        <p:nvSpPr>
          <p:cNvPr id="24" name="Rectangle 23">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5CECA3-FB3B-8559-7C1C-4ABC9313513E}"/>
              </a:ext>
            </a:extLst>
          </p:cNvPr>
          <p:cNvSpPr>
            <a:spLocks noGrp="1"/>
          </p:cNvSpPr>
          <p:nvPr>
            <p:ph type="title"/>
          </p:nvPr>
        </p:nvSpPr>
        <p:spPr>
          <a:xfrm>
            <a:off x="666937" y="410369"/>
            <a:ext cx="6962588" cy="675479"/>
          </a:xfrm>
        </p:spPr>
        <p:txBody>
          <a:bodyPr vert="horz" lIns="91440" tIns="45720" rIns="91440" bIns="45720" rtlCol="0" anchor="b">
            <a:normAutofit fontScale="90000"/>
          </a:bodyPr>
          <a:lstStyle/>
          <a:p>
            <a:r>
              <a:rPr lang="en-US" sz="5000" b="1" dirty="0">
                <a:solidFill>
                  <a:schemeClr val="bg1"/>
                </a:solidFill>
                <a:latin typeface="Arial Black" panose="020B0A04020102020204" pitchFamily="34" charset="0"/>
              </a:rPr>
              <a:t>Manufacturing</a:t>
            </a:r>
          </a:p>
        </p:txBody>
      </p:sp>
      <p:cxnSp>
        <p:nvCxnSpPr>
          <p:cNvPr id="26" name="Straight Connector 25">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C75B2857-1BAC-4751-C8F3-BEF004590B1E}"/>
              </a:ext>
            </a:extLst>
          </p:cNvPr>
          <p:cNvSpPr txBox="1">
            <a:spLocks/>
          </p:cNvSpPr>
          <p:nvPr/>
        </p:nvSpPr>
        <p:spPr>
          <a:xfrm>
            <a:off x="428626" y="1247777"/>
            <a:ext cx="5838824" cy="2352671"/>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1800" b="1" dirty="0">
                <a:solidFill>
                  <a:schemeClr val="bg1"/>
                </a:solidFill>
                <a:latin typeface="Arial Black" panose="020B0A04020102020204" pitchFamily="34" charset="0"/>
              </a:rPr>
              <a:t>     They have the largest teams and 28% underperformance rate, which leads to dissatisfaction, delays and rework. A clear definition of goals, and a bonus plan can motivate the team more.</a:t>
            </a:r>
          </a:p>
        </p:txBody>
      </p:sp>
      <p:graphicFrame>
        <p:nvGraphicFramePr>
          <p:cNvPr id="6" name="Chart 5">
            <a:extLst>
              <a:ext uri="{FF2B5EF4-FFF2-40B4-BE49-F238E27FC236}">
                <a16:creationId xmlns:a16="http://schemas.microsoft.com/office/drawing/2014/main" id="{38349BF7-5315-4F82-842D-46FB8FCEDBF8}"/>
              </a:ext>
            </a:extLst>
          </p:cNvPr>
          <p:cNvGraphicFramePr>
            <a:graphicFrameLocks/>
          </p:cNvGraphicFramePr>
          <p:nvPr>
            <p:extLst>
              <p:ext uri="{D42A27DB-BD31-4B8C-83A1-F6EECF244321}">
                <p14:modId xmlns:p14="http://schemas.microsoft.com/office/powerpoint/2010/main" val="1470958599"/>
              </p:ext>
            </p:extLst>
          </p:nvPr>
        </p:nvGraphicFramePr>
        <p:xfrm>
          <a:off x="-95249" y="3428999"/>
          <a:ext cx="5180472" cy="35099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01936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4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6869D2A0CF0B134E9458F5F7F38F5BA6" ma:contentTypeVersion="4" ma:contentTypeDescription="Crie um novo documento." ma:contentTypeScope="" ma:versionID="04588ddfdd647db4cbe88331439669b0">
  <xsd:schema xmlns:xsd="http://www.w3.org/2001/XMLSchema" xmlns:xs="http://www.w3.org/2001/XMLSchema" xmlns:p="http://schemas.microsoft.com/office/2006/metadata/properties" xmlns:ns3="62788ca1-3024-4157-a8b0-08963b506975" targetNamespace="http://schemas.microsoft.com/office/2006/metadata/properties" ma:root="true" ma:fieldsID="3ac1f6b86d5e9d26dd7a23215ce55081" ns3:_="">
    <xsd:import namespace="62788ca1-3024-4157-a8b0-08963b506975"/>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2788ca1-3024-4157-a8b0-08963b50697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72698F1-4BF0-4BE6-B3B0-68707504C458}">
  <ds:schemaRefs>
    <ds:schemaRef ds:uri="http://schemas.microsoft.com/sharepoint/v3/contenttype/forms"/>
  </ds:schemaRefs>
</ds:datastoreItem>
</file>

<file path=customXml/itemProps2.xml><?xml version="1.0" encoding="utf-8"?>
<ds:datastoreItem xmlns:ds="http://schemas.openxmlformats.org/officeDocument/2006/customXml" ds:itemID="{433954C5-EAE9-4049-ABC1-ACE4FA483C5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2788ca1-3024-4157-a8b0-08963b50697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F0A77B-8D65-43DD-9E5D-290EF47336C3}">
  <ds:schemaRefs>
    <ds:schemaRef ds:uri="http://schemas.microsoft.com/office/2006/documentManagement/types"/>
    <ds:schemaRef ds:uri="http://purl.org/dc/dcmitype/"/>
    <ds:schemaRef ds:uri="http://purl.org/dc/elements/1.1/"/>
    <ds:schemaRef ds:uri="http://schemas.microsoft.com/office/2006/metadata/properties"/>
    <ds:schemaRef ds:uri="http://schemas.microsoft.com/office/infopath/2007/PartnerControls"/>
    <ds:schemaRef ds:uri="http://purl.org/dc/terms/"/>
    <ds:schemaRef ds:uri="http://schemas.openxmlformats.org/package/2006/metadata/core-properties"/>
    <ds:schemaRef ds:uri="62788ca1-3024-4157-a8b0-08963b50697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Project Plan Descriptive stastistics. V2</Template>
  <TotalTime>3855</TotalTime>
  <Words>1309</Words>
  <Application>Microsoft Office PowerPoint</Application>
  <PresentationFormat>Widescreen</PresentationFormat>
  <Paragraphs>119</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Arial Black</vt:lpstr>
      <vt:lpstr>Calibri</vt:lpstr>
      <vt:lpstr>Calibri Light</vt:lpstr>
      <vt:lpstr>Congenial</vt:lpstr>
      <vt:lpstr>Cooper Black</vt:lpstr>
      <vt:lpstr>DDG_ProximaNova</vt:lpstr>
      <vt:lpstr>inherit</vt:lpstr>
      <vt:lpstr>Office Theme</vt:lpstr>
      <vt:lpstr>PowerPoint Presentation</vt:lpstr>
      <vt:lpstr>PowerPoint Presentation</vt:lpstr>
      <vt:lpstr>Resume of data:</vt:lpstr>
      <vt:lpstr>PowerPoint Presentation</vt:lpstr>
      <vt:lpstr>PowerPoint Presentation</vt:lpstr>
      <vt:lpstr>The Sales Team</vt:lpstr>
      <vt:lpstr>Customer Services</vt:lpstr>
      <vt:lpstr>Marketing</vt:lpstr>
      <vt:lpstr>Manufacturing</vt:lpstr>
      <vt:lpstr>PowerPoint Presentation</vt:lpstr>
      <vt:lpstr>The benefits of a well designed VCP:  Employees who deliver the results required by the company usually get a  higher and more motivating remuneration in comparison to their peers in other companies, which results also in the company being seen more attractive from the outside;   When the employees of the company feel well remunerated, their performance levels and execution capacity of tasks will naturally go higher in comparison to other companies.    Ideal department for VCP:  - Salaries Fixed and Standardised - Wide workforce to handle everyday tasks without delays - No underperformers - The need to push that extra performance from the workforce  </vt:lpstr>
      <vt:lpstr>PowerPoint Presentation</vt:lpstr>
      <vt:lpstr>BONIFICATION :</vt:lpstr>
      <vt:lpstr>PROFIT SHARING AND RESULTS - (PLR):</vt:lpstr>
      <vt:lpstr>STOCK OPTIONS: </vt:lpstr>
      <vt:lpstr>PERFORMANCE  SHARES:</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Descriptive Statistics</dc:title>
  <dc:creator>TALYSSON DA SILVA OLIVEIRA</dc:creator>
  <cp:lastModifiedBy>TALYSSON DA SILVA OLIVEIRA</cp:lastModifiedBy>
  <cp:revision>7</cp:revision>
  <cp:lastPrinted>2022-08-17T21:18:52Z</cp:lastPrinted>
  <dcterms:created xsi:type="dcterms:W3CDTF">2022-08-15T23:50:22Z</dcterms:created>
  <dcterms:modified xsi:type="dcterms:W3CDTF">2022-08-18T16:06:04Z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0x0101006869D2A0CF0B134E9458F5F7F38F5BA6</vt:lpwstr>
  </property>
</Properties>
</file>

<file path=docProps/thumbnail.jpeg>
</file>